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73" r:id="rId2"/>
    <p:sldId id="270" r:id="rId3"/>
    <p:sldId id="271" r:id="rId4"/>
    <p:sldId id="272" r:id="rId5"/>
    <p:sldId id="257" r:id="rId6"/>
    <p:sldId id="274" r:id="rId7"/>
    <p:sldId id="275" r:id="rId8"/>
    <p:sldId id="276" r:id="rId9"/>
    <p:sldId id="277" r:id="rId10"/>
    <p:sldId id="278" r:id="rId11"/>
    <p:sldId id="279" r:id="rId12"/>
    <p:sldId id="280" r:id="rId13"/>
  </p:sldIdLst>
  <p:sldSz cx="9144000" cy="5715000" type="screen16x1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79646"/>
    <a:srgbClr val="D9D9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84" y="696"/>
      </p:cViewPr>
      <p:guideLst>
        <p:guide orient="horz" pos="180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838" y="-10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CB90D0-EC8C-4877-BC90-66660B999A93}" type="datetimeFigureOut">
              <a:rPr lang="en-US" smtClean="0"/>
              <a:pPr/>
              <a:t>6/24/2023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641BAB-524E-43DB-A181-6CF740C22F5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C8FE3-6CA0-4AB2-BA0A-D52374D64D31}" type="datetime1">
              <a:rPr lang="en-US" smtClean="0"/>
              <a:pPr/>
              <a:t>6/24/2023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Template © CalendarLabs.com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A0BD9-2600-4EF8-9DD5-3000CD62F2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31BA9-761D-4F74-9C74-06FE67672F85}" type="datetime1">
              <a:rPr lang="en-US" smtClean="0"/>
              <a:pPr/>
              <a:t>6/24/2023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Template © CalendarLabs.com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A0BD9-2600-4EF8-9DD5-3000CD62F2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865"/>
            <a:ext cx="2057400" cy="487627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865"/>
            <a:ext cx="6019800" cy="487627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AFFA8-1634-4C72-A3C3-0B3B8AE1C819}" type="datetime1">
              <a:rPr lang="en-US" smtClean="0"/>
              <a:pPr/>
              <a:t>6/24/2023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Template © CalendarLabs.com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A0BD9-2600-4EF8-9DD5-3000CD62F2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F1A22-97E2-45E5-92D5-40A163779C68}" type="datetime1">
              <a:rPr lang="en-US" smtClean="0"/>
              <a:pPr/>
              <a:t>6/24/2023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Template © CalendarLabs.com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A0BD9-2600-4EF8-9DD5-3000CD62F2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7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30112-42F4-4201-A919-999C0D13B508}" type="datetime1">
              <a:rPr lang="en-US" smtClean="0"/>
              <a:pPr/>
              <a:t>6/24/2023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Template © CalendarLabs.com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A0BD9-2600-4EF8-9DD5-3000CD62F2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B6B71-1545-4469-BF84-593D46F7B272}" type="datetime1">
              <a:rPr lang="en-US" smtClean="0"/>
              <a:pPr/>
              <a:t>6/24/2023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Template © CalendarLabs.com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A0BD9-2600-4EF8-9DD5-3000CD62F2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972A5-743D-4969-97F5-EB9BB191D9B7}" type="datetime1">
              <a:rPr lang="en-US" smtClean="0"/>
              <a:pPr/>
              <a:t>6/24/2023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Template © CalendarLabs.com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A0BD9-2600-4EF8-9DD5-3000CD62F2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728D4-440F-4B19-9A7E-22457829616C}" type="datetime1">
              <a:rPr lang="en-US" smtClean="0"/>
              <a:pPr/>
              <a:t>6/24/2023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Template © CalendarLabs.com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A0BD9-2600-4EF8-9DD5-3000CD62F2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3277D-2EA3-4C46-8011-AF3ED81AD6F0}" type="datetime1">
              <a:rPr lang="en-US" smtClean="0"/>
              <a:pPr/>
              <a:t>6/24/2023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Template © CalendarLabs.com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A0BD9-2600-4EF8-9DD5-3000CD62F2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0BC11-B664-43E1-878C-B2EA05FF23BD}" type="datetime1">
              <a:rPr lang="en-US" smtClean="0"/>
              <a:pPr/>
              <a:t>6/24/2023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Template © CalendarLabs.com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A0BD9-2600-4EF8-9DD5-3000CD62F2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61628-6CBF-45BD-ACF7-2310041AE7B4}" type="datetime1">
              <a:rPr lang="en-US" smtClean="0"/>
              <a:pPr/>
              <a:t>6/24/2023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Template © CalendarLabs.com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A0BD9-2600-4EF8-9DD5-3000CD62F2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33500"/>
            <a:ext cx="8229600" cy="37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240379-F38E-4267-86A6-A901EB8A614F}" type="datetime1">
              <a:rPr lang="en-US" smtClean="0"/>
              <a:pPr/>
              <a:t>6/24/2023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296959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Template © CalendarLabs.com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8A0BD9-2600-4EF8-9DD5-3000CD62F2F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6503419"/>
              </p:ext>
            </p:extLst>
          </p:nvPr>
        </p:nvGraphicFramePr>
        <p:xfrm>
          <a:off x="2438400" y="800100"/>
          <a:ext cx="6553197" cy="4626865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9361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61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61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3617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3617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3617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3617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41154"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SUN</a:t>
                      </a:r>
                    </a:p>
                  </a:txBody>
                  <a:tcPr marT="38100" marB="381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MON</a:t>
                      </a:r>
                    </a:p>
                  </a:txBody>
                  <a:tcPr marT="38100" marB="3810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TUE</a:t>
                      </a:r>
                    </a:p>
                  </a:txBody>
                  <a:tcPr marT="38100" marB="3810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WED</a:t>
                      </a:r>
                    </a:p>
                  </a:txBody>
                  <a:tcPr marT="38100" marB="3810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THU</a:t>
                      </a:r>
                    </a:p>
                  </a:txBody>
                  <a:tcPr marT="38100" marB="3810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FRI</a:t>
                      </a:r>
                    </a:p>
                  </a:txBody>
                  <a:tcPr marT="38100" marB="3810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SAT</a:t>
                      </a:r>
                    </a:p>
                  </a:txBody>
                  <a:tcPr marT="38100" marB="3810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387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T="38100" marB="38100">
                    <a:lnL w="12700" cmpd="sng">
                      <a:noFill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11731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11731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17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18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19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92904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22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23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24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25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26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27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3055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28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29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30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31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2438400" y="237067"/>
          <a:ext cx="6553200" cy="5630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5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63033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JANUARY</a:t>
                      </a:r>
                      <a:r>
                        <a:rPr lang="en-US" sz="2400" baseline="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 2024</a:t>
                      </a:r>
                      <a:endParaRPr lang="en-US" sz="240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8100" marB="38100" anchor="ctr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12" name="Straight Connector 11"/>
          <p:cNvCxnSpPr/>
          <p:nvPr/>
        </p:nvCxnSpPr>
        <p:spPr>
          <a:xfrm rot="5400000">
            <a:off x="-342106" y="2895600"/>
            <a:ext cx="5257006" cy="79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rot="5400000">
            <a:off x="-419100" y="2895600"/>
            <a:ext cx="525780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2" name="Group 26"/>
          <p:cNvGrpSpPr/>
          <p:nvPr/>
        </p:nvGrpSpPr>
        <p:grpSpPr>
          <a:xfrm>
            <a:off x="228600" y="1409700"/>
            <a:ext cx="1550936" cy="307777"/>
            <a:chOff x="228600" y="1409700"/>
            <a:chExt cx="1550936" cy="307777"/>
          </a:xfrm>
        </p:grpSpPr>
        <p:sp>
          <p:nvSpPr>
            <p:cNvPr id="17" name="Rectangle 16"/>
            <p:cNvSpPr/>
            <p:nvPr/>
          </p:nvSpPr>
          <p:spPr>
            <a:xfrm>
              <a:off x="228600" y="1485900"/>
              <a:ext cx="152400" cy="152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609600" y="1409700"/>
              <a:ext cx="116993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Key Meetings</a:t>
              </a:r>
            </a:p>
          </p:txBody>
        </p:sp>
      </p:grpSp>
      <p:grpSp>
        <p:nvGrpSpPr>
          <p:cNvPr id="3" name="Group 27"/>
          <p:cNvGrpSpPr/>
          <p:nvPr/>
        </p:nvGrpSpPr>
        <p:grpSpPr>
          <a:xfrm>
            <a:off x="228600" y="2247900"/>
            <a:ext cx="1600200" cy="369332"/>
            <a:chOff x="228600" y="2247900"/>
            <a:chExt cx="1600200" cy="369332"/>
          </a:xfrm>
        </p:grpSpPr>
        <p:sp>
          <p:nvSpPr>
            <p:cNvPr id="18" name="Rectangle 17"/>
            <p:cNvSpPr/>
            <p:nvPr/>
          </p:nvSpPr>
          <p:spPr>
            <a:xfrm>
              <a:off x="228600" y="2400300"/>
              <a:ext cx="152400" cy="152400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609600" y="2247900"/>
              <a:ext cx="1219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Key</a:t>
              </a:r>
              <a:r>
                <a:rPr lang="en-US" dirty="0"/>
                <a:t> </a:t>
              </a:r>
              <a:r>
                <a:rPr lang="en-US" sz="1400" dirty="0"/>
                <a:t>Prioritizes</a:t>
              </a:r>
            </a:p>
          </p:txBody>
        </p:sp>
      </p:grpSp>
      <p:graphicFrame>
        <p:nvGraphicFramePr>
          <p:cNvPr id="22" name="Table 21"/>
          <p:cNvGraphicFramePr>
            <a:graphicFrameLocks noGrp="1"/>
          </p:cNvGraphicFramePr>
          <p:nvPr/>
        </p:nvGraphicFramePr>
        <p:xfrm>
          <a:off x="152400" y="3009900"/>
          <a:ext cx="1901952" cy="2458739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9019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9812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54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1987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graphicFrame>
        <p:nvGraphicFramePr>
          <p:cNvPr id="23" name="Table 22"/>
          <p:cNvGraphicFramePr>
            <a:graphicFrameLocks noGrp="1"/>
          </p:cNvGraphicFramePr>
          <p:nvPr/>
        </p:nvGraphicFramePr>
        <p:xfrm>
          <a:off x="152400" y="2705100"/>
          <a:ext cx="1901952" cy="30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19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sz="1400" dirty="0"/>
                        <a:t>NOTES:</a:t>
                      </a:r>
                    </a:p>
                  </a:txBody>
                  <a:tcP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>
          <a:xfrm>
            <a:off x="7315200" y="5372100"/>
            <a:ext cx="1828800" cy="266700"/>
          </a:xfrm>
        </p:spPr>
        <p:txBody>
          <a:bodyPr/>
          <a:lstStyle/>
          <a:p>
            <a:r>
              <a:rPr lang="en-US" sz="1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Template © calendarlabs.com</a:t>
            </a:r>
          </a:p>
        </p:txBody>
      </p:sp>
      <p:grpSp>
        <p:nvGrpSpPr>
          <p:cNvPr id="4" name="Group 28"/>
          <p:cNvGrpSpPr/>
          <p:nvPr/>
        </p:nvGrpSpPr>
        <p:grpSpPr>
          <a:xfrm>
            <a:off x="304800" y="266700"/>
            <a:ext cx="1108033" cy="307777"/>
            <a:chOff x="304800" y="266700"/>
            <a:chExt cx="1108033" cy="307777"/>
          </a:xfrm>
        </p:grpSpPr>
        <p:sp>
          <p:nvSpPr>
            <p:cNvPr id="16" name="Rectangle 15"/>
            <p:cNvSpPr/>
            <p:nvPr/>
          </p:nvSpPr>
          <p:spPr>
            <a:xfrm>
              <a:off x="304800" y="342900"/>
              <a:ext cx="152400" cy="152400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609600" y="266700"/>
              <a:ext cx="80323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Holidays</a:t>
              </a:r>
            </a:p>
          </p:txBody>
        </p:sp>
      </p:grpSp>
      <p:sp>
        <p:nvSpPr>
          <p:cNvPr id="25" name="Rectangle 24"/>
          <p:cNvSpPr/>
          <p:nvPr/>
        </p:nvSpPr>
        <p:spPr>
          <a:xfrm>
            <a:off x="457200" y="571500"/>
            <a:ext cx="137223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/>
              <a:t>01: </a:t>
            </a:r>
            <a:r>
              <a:rPr lang="en-US" sz="1200" dirty="0">
                <a:solidFill>
                  <a:schemeClr val="dk1"/>
                </a:solidFill>
              </a:rPr>
              <a:t>New Year's Day</a:t>
            </a:r>
          </a:p>
          <a:p>
            <a:r>
              <a:rPr lang="en-US" sz="1200" dirty="0"/>
              <a:t>15: </a:t>
            </a:r>
            <a:r>
              <a:rPr lang="en-US" sz="1200" dirty="0">
                <a:solidFill>
                  <a:schemeClr val="dk1"/>
                </a:solidFill>
              </a:rPr>
              <a:t>M L King Day</a:t>
            </a:r>
            <a:endParaRPr lang="en-US" sz="1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6489187"/>
              </p:ext>
            </p:extLst>
          </p:nvPr>
        </p:nvGraphicFramePr>
        <p:xfrm>
          <a:off x="2438400" y="800100"/>
          <a:ext cx="6553197" cy="4626865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9361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61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61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3617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3617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3617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3617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97015"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SUN</a:t>
                      </a:r>
                    </a:p>
                  </a:txBody>
                  <a:tcPr marT="38100" marB="381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MON</a:t>
                      </a:r>
                    </a:p>
                  </a:txBody>
                  <a:tcPr marT="38100" marB="3810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TUE</a:t>
                      </a:r>
                    </a:p>
                  </a:txBody>
                  <a:tcPr marT="38100" marB="3810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WED</a:t>
                      </a:r>
                    </a:p>
                  </a:txBody>
                  <a:tcPr marT="38100" marB="3810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THU</a:t>
                      </a:r>
                    </a:p>
                  </a:txBody>
                  <a:tcPr marT="38100" marB="3810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FRI</a:t>
                      </a:r>
                    </a:p>
                  </a:txBody>
                  <a:tcPr marT="38100" marB="3810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SAT</a:t>
                      </a:r>
                    </a:p>
                  </a:txBody>
                  <a:tcPr marT="38100" marB="3810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0597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T="38100" marB="38100">
                    <a:lnL w="12700" cmpd="sng">
                      <a:noFill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3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4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5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0597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9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10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11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12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0597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16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17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18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19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0597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22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23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24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25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26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0597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27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28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29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30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31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2438400" y="237067"/>
          <a:ext cx="6553200" cy="5630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5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63033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OCTOBER</a:t>
                      </a:r>
                      <a:r>
                        <a:rPr lang="en-US" sz="2400" b="1" baseline="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400" baseline="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2024</a:t>
                      </a:r>
                      <a:endParaRPr lang="en-US" sz="240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8100" marB="38100" anchor="ctr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12" name="Straight Connector 11"/>
          <p:cNvCxnSpPr/>
          <p:nvPr/>
        </p:nvCxnSpPr>
        <p:spPr>
          <a:xfrm rot="5400000">
            <a:off x="-342106" y="2895600"/>
            <a:ext cx="5257006" cy="79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rot="5400000">
            <a:off x="-419100" y="2895600"/>
            <a:ext cx="525780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2" name="Group 26"/>
          <p:cNvGrpSpPr/>
          <p:nvPr/>
        </p:nvGrpSpPr>
        <p:grpSpPr>
          <a:xfrm>
            <a:off x="228600" y="1409700"/>
            <a:ext cx="1550936" cy="307777"/>
            <a:chOff x="228600" y="1409700"/>
            <a:chExt cx="1550936" cy="307777"/>
          </a:xfrm>
        </p:grpSpPr>
        <p:sp>
          <p:nvSpPr>
            <p:cNvPr id="17" name="Rectangle 16"/>
            <p:cNvSpPr/>
            <p:nvPr/>
          </p:nvSpPr>
          <p:spPr>
            <a:xfrm>
              <a:off x="228600" y="1485900"/>
              <a:ext cx="152400" cy="152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609600" y="1409700"/>
              <a:ext cx="116993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Key Meetings</a:t>
              </a:r>
            </a:p>
          </p:txBody>
        </p:sp>
      </p:grpSp>
      <p:grpSp>
        <p:nvGrpSpPr>
          <p:cNvPr id="3" name="Group 27"/>
          <p:cNvGrpSpPr/>
          <p:nvPr/>
        </p:nvGrpSpPr>
        <p:grpSpPr>
          <a:xfrm>
            <a:off x="228600" y="2247900"/>
            <a:ext cx="1600200" cy="369332"/>
            <a:chOff x="228600" y="2247900"/>
            <a:chExt cx="1600200" cy="369332"/>
          </a:xfrm>
        </p:grpSpPr>
        <p:sp>
          <p:nvSpPr>
            <p:cNvPr id="18" name="Rectangle 17"/>
            <p:cNvSpPr/>
            <p:nvPr/>
          </p:nvSpPr>
          <p:spPr>
            <a:xfrm>
              <a:off x="228600" y="2400300"/>
              <a:ext cx="152400" cy="152400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609600" y="2247900"/>
              <a:ext cx="1219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Key</a:t>
              </a:r>
              <a:r>
                <a:rPr lang="en-US" dirty="0"/>
                <a:t> </a:t>
              </a:r>
              <a:r>
                <a:rPr lang="en-US" sz="1400" dirty="0"/>
                <a:t>Prioritizes</a:t>
              </a:r>
            </a:p>
          </p:txBody>
        </p:sp>
      </p:grpSp>
      <p:graphicFrame>
        <p:nvGraphicFramePr>
          <p:cNvPr id="22" name="Table 21"/>
          <p:cNvGraphicFramePr>
            <a:graphicFrameLocks noGrp="1"/>
          </p:cNvGraphicFramePr>
          <p:nvPr/>
        </p:nvGraphicFramePr>
        <p:xfrm>
          <a:off x="152400" y="3009900"/>
          <a:ext cx="1901952" cy="2458739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9019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9812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54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1987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graphicFrame>
        <p:nvGraphicFramePr>
          <p:cNvPr id="23" name="Table 22"/>
          <p:cNvGraphicFramePr>
            <a:graphicFrameLocks noGrp="1"/>
          </p:cNvGraphicFramePr>
          <p:nvPr/>
        </p:nvGraphicFramePr>
        <p:xfrm>
          <a:off x="152400" y="2705100"/>
          <a:ext cx="1901952" cy="30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19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sz="1400" dirty="0"/>
                        <a:t>NOTES:</a:t>
                      </a:r>
                    </a:p>
                  </a:txBody>
                  <a:tcP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>
          <a:xfrm>
            <a:off x="7315200" y="5372100"/>
            <a:ext cx="1828800" cy="266700"/>
          </a:xfrm>
        </p:spPr>
        <p:txBody>
          <a:bodyPr/>
          <a:lstStyle/>
          <a:p>
            <a:r>
              <a:rPr lang="en-US" sz="1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Template © calendarlabs.com</a:t>
            </a:r>
          </a:p>
        </p:txBody>
      </p:sp>
      <p:grpSp>
        <p:nvGrpSpPr>
          <p:cNvPr id="4" name="Group 28"/>
          <p:cNvGrpSpPr/>
          <p:nvPr/>
        </p:nvGrpSpPr>
        <p:grpSpPr>
          <a:xfrm>
            <a:off x="304800" y="266700"/>
            <a:ext cx="1108033" cy="307777"/>
            <a:chOff x="304800" y="266700"/>
            <a:chExt cx="1108033" cy="307777"/>
          </a:xfrm>
        </p:grpSpPr>
        <p:sp>
          <p:nvSpPr>
            <p:cNvPr id="16" name="Rectangle 15"/>
            <p:cNvSpPr/>
            <p:nvPr/>
          </p:nvSpPr>
          <p:spPr>
            <a:xfrm>
              <a:off x="304800" y="342900"/>
              <a:ext cx="152400" cy="152400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609600" y="266700"/>
              <a:ext cx="80323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Holidays</a:t>
              </a:r>
            </a:p>
          </p:txBody>
        </p:sp>
      </p:grpSp>
      <p:sp>
        <p:nvSpPr>
          <p:cNvPr id="25" name="Rectangle 24"/>
          <p:cNvSpPr/>
          <p:nvPr/>
        </p:nvSpPr>
        <p:spPr>
          <a:xfrm>
            <a:off x="457200" y="571500"/>
            <a:ext cx="131189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/>
            <a:r>
              <a:rPr lang="en-US" sz="1200" dirty="0"/>
              <a:t>14</a:t>
            </a:r>
            <a:r>
              <a:rPr lang="en-US" sz="1200" b="1" dirty="0"/>
              <a:t>: </a:t>
            </a:r>
            <a:r>
              <a:rPr lang="en-US" sz="1200" dirty="0"/>
              <a:t>Columbus Day</a:t>
            </a:r>
            <a:endParaRPr lang="en-US" sz="1200" b="1" dirty="0"/>
          </a:p>
          <a:p>
            <a:pPr fontAlgn="t"/>
            <a:r>
              <a:rPr lang="en-US" sz="1200" dirty="0"/>
              <a:t>31: Halloween</a:t>
            </a:r>
          </a:p>
          <a:p>
            <a:endParaRPr lang="en-US" sz="1200" dirty="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9621831"/>
              </p:ext>
            </p:extLst>
          </p:nvPr>
        </p:nvGraphicFramePr>
        <p:xfrm>
          <a:off x="2438400" y="800100"/>
          <a:ext cx="6553197" cy="46228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9361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61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61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3617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3617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3617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3617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08000"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SUN</a:t>
                      </a:r>
                    </a:p>
                  </a:txBody>
                  <a:tcPr marT="38100" marB="381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MON</a:t>
                      </a:r>
                    </a:p>
                  </a:txBody>
                  <a:tcPr marT="38100" marB="3810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TUE</a:t>
                      </a:r>
                    </a:p>
                  </a:txBody>
                  <a:tcPr marT="38100" marB="3810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WED</a:t>
                      </a:r>
                    </a:p>
                  </a:txBody>
                  <a:tcPr marT="38100" marB="3810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THU</a:t>
                      </a:r>
                    </a:p>
                  </a:txBody>
                  <a:tcPr marT="38100" marB="3810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FRI</a:t>
                      </a:r>
                    </a:p>
                  </a:txBody>
                  <a:tcPr marT="38100" marB="3810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SAT</a:t>
                      </a:r>
                    </a:p>
                  </a:txBody>
                  <a:tcPr marT="38100" marB="3810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38100" marB="38100">
                    <a:lnL w="12700" cmpd="sng">
                      <a:noFill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r>
                        <a:rPr lang="en-US" sz="1500" dirty="0"/>
                        <a:t>3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4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5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6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7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8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9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r>
                        <a:rPr lang="en-US" sz="1500" dirty="0"/>
                        <a:t>10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11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12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13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14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15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16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r>
                        <a:rPr lang="en-US" sz="1500" dirty="0"/>
                        <a:t>17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18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19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20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21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22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23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r>
                        <a:rPr lang="en-US" sz="1500" dirty="0"/>
                        <a:t>24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25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26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27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28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29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30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2438400" y="237067"/>
          <a:ext cx="6553200" cy="5630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5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63033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NOVEMBER</a:t>
                      </a:r>
                      <a:r>
                        <a:rPr lang="en-US" sz="2400" b="1" baseline="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400" baseline="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2024</a:t>
                      </a:r>
                      <a:endParaRPr lang="en-US" sz="240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8100" marB="38100" anchor="ctr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12" name="Straight Connector 11"/>
          <p:cNvCxnSpPr/>
          <p:nvPr/>
        </p:nvCxnSpPr>
        <p:spPr>
          <a:xfrm rot="5400000">
            <a:off x="-342106" y="2895600"/>
            <a:ext cx="5257006" cy="79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rot="5400000">
            <a:off x="-419100" y="2895600"/>
            <a:ext cx="525780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2" name="Group 26"/>
          <p:cNvGrpSpPr/>
          <p:nvPr/>
        </p:nvGrpSpPr>
        <p:grpSpPr>
          <a:xfrm>
            <a:off x="228600" y="1409700"/>
            <a:ext cx="1550936" cy="307777"/>
            <a:chOff x="228600" y="1409700"/>
            <a:chExt cx="1550936" cy="307777"/>
          </a:xfrm>
        </p:grpSpPr>
        <p:sp>
          <p:nvSpPr>
            <p:cNvPr id="17" name="Rectangle 16"/>
            <p:cNvSpPr/>
            <p:nvPr/>
          </p:nvSpPr>
          <p:spPr>
            <a:xfrm>
              <a:off x="228600" y="1485900"/>
              <a:ext cx="152400" cy="152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609600" y="1409700"/>
              <a:ext cx="116993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Key Meetings</a:t>
              </a:r>
            </a:p>
          </p:txBody>
        </p:sp>
      </p:grpSp>
      <p:grpSp>
        <p:nvGrpSpPr>
          <p:cNvPr id="3" name="Group 27"/>
          <p:cNvGrpSpPr/>
          <p:nvPr/>
        </p:nvGrpSpPr>
        <p:grpSpPr>
          <a:xfrm>
            <a:off x="228600" y="2247900"/>
            <a:ext cx="1600200" cy="369332"/>
            <a:chOff x="228600" y="2247900"/>
            <a:chExt cx="1600200" cy="369332"/>
          </a:xfrm>
        </p:grpSpPr>
        <p:sp>
          <p:nvSpPr>
            <p:cNvPr id="18" name="Rectangle 17"/>
            <p:cNvSpPr/>
            <p:nvPr/>
          </p:nvSpPr>
          <p:spPr>
            <a:xfrm>
              <a:off x="228600" y="2400300"/>
              <a:ext cx="152400" cy="152400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609600" y="2247900"/>
              <a:ext cx="1219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Key</a:t>
              </a:r>
              <a:r>
                <a:rPr lang="en-US" dirty="0"/>
                <a:t> </a:t>
              </a:r>
              <a:r>
                <a:rPr lang="en-US" sz="1400" dirty="0"/>
                <a:t>Prioritizes</a:t>
              </a:r>
            </a:p>
          </p:txBody>
        </p:sp>
      </p:grpSp>
      <p:graphicFrame>
        <p:nvGraphicFramePr>
          <p:cNvPr id="22" name="Table 21"/>
          <p:cNvGraphicFramePr>
            <a:graphicFrameLocks noGrp="1"/>
          </p:cNvGraphicFramePr>
          <p:nvPr/>
        </p:nvGraphicFramePr>
        <p:xfrm>
          <a:off x="152400" y="3009900"/>
          <a:ext cx="1901952" cy="2458739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9019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9812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54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1987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graphicFrame>
        <p:nvGraphicFramePr>
          <p:cNvPr id="23" name="Table 22"/>
          <p:cNvGraphicFramePr>
            <a:graphicFrameLocks noGrp="1"/>
          </p:cNvGraphicFramePr>
          <p:nvPr/>
        </p:nvGraphicFramePr>
        <p:xfrm>
          <a:off x="152400" y="2705100"/>
          <a:ext cx="1901952" cy="30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19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sz="1400" dirty="0"/>
                        <a:t>NOTES:</a:t>
                      </a:r>
                    </a:p>
                  </a:txBody>
                  <a:tcP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>
          <a:xfrm>
            <a:off x="7315200" y="5372100"/>
            <a:ext cx="1828800" cy="266700"/>
          </a:xfrm>
        </p:spPr>
        <p:txBody>
          <a:bodyPr/>
          <a:lstStyle/>
          <a:p>
            <a:r>
              <a:rPr lang="en-US" sz="1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Template © calendarlabs.com</a:t>
            </a:r>
          </a:p>
        </p:txBody>
      </p:sp>
      <p:grpSp>
        <p:nvGrpSpPr>
          <p:cNvPr id="4" name="Group 28"/>
          <p:cNvGrpSpPr/>
          <p:nvPr/>
        </p:nvGrpSpPr>
        <p:grpSpPr>
          <a:xfrm>
            <a:off x="304800" y="266700"/>
            <a:ext cx="1108033" cy="307777"/>
            <a:chOff x="304800" y="266700"/>
            <a:chExt cx="1108033" cy="307777"/>
          </a:xfrm>
        </p:grpSpPr>
        <p:sp>
          <p:nvSpPr>
            <p:cNvPr id="16" name="Rectangle 15"/>
            <p:cNvSpPr/>
            <p:nvPr/>
          </p:nvSpPr>
          <p:spPr>
            <a:xfrm>
              <a:off x="304800" y="342900"/>
              <a:ext cx="152400" cy="152400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609600" y="266700"/>
              <a:ext cx="80323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Holidays</a:t>
              </a:r>
            </a:p>
          </p:txBody>
        </p:sp>
      </p:grpSp>
      <p:sp>
        <p:nvSpPr>
          <p:cNvPr id="25" name="Rectangle 24"/>
          <p:cNvSpPr/>
          <p:nvPr/>
        </p:nvSpPr>
        <p:spPr>
          <a:xfrm>
            <a:off x="457200" y="571500"/>
            <a:ext cx="149162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/>
              <a:t>11: </a:t>
            </a:r>
            <a:r>
              <a:rPr lang="en-US" sz="1200" dirty="0">
                <a:solidFill>
                  <a:schemeClr val="dk1"/>
                </a:solidFill>
              </a:rPr>
              <a:t>Veterans Day</a:t>
            </a:r>
            <a:endParaRPr lang="en-US" sz="1200" dirty="0"/>
          </a:p>
          <a:p>
            <a:r>
              <a:rPr lang="en-US" sz="1200" dirty="0"/>
              <a:t>28: </a:t>
            </a:r>
            <a:r>
              <a:rPr lang="en-US" sz="1200" dirty="0">
                <a:solidFill>
                  <a:schemeClr val="dk1"/>
                </a:solidFill>
              </a:rPr>
              <a:t>Thanksgiving Day</a:t>
            </a:r>
            <a:endParaRPr lang="en-US" sz="1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9948830"/>
              </p:ext>
            </p:extLst>
          </p:nvPr>
        </p:nvGraphicFramePr>
        <p:xfrm>
          <a:off x="2438400" y="800100"/>
          <a:ext cx="6553197" cy="462686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9361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61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61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3617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3617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3617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3617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31610"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SUN</a:t>
                      </a:r>
                    </a:p>
                  </a:txBody>
                  <a:tcPr marT="38100" marB="381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MON</a:t>
                      </a:r>
                    </a:p>
                  </a:txBody>
                  <a:tcPr marT="38100" marB="3810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TUE</a:t>
                      </a:r>
                    </a:p>
                  </a:txBody>
                  <a:tcPr marT="38100" marB="3810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WED</a:t>
                      </a:r>
                    </a:p>
                  </a:txBody>
                  <a:tcPr marT="38100" marB="3810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THU</a:t>
                      </a:r>
                    </a:p>
                  </a:txBody>
                  <a:tcPr marT="38100" marB="3810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FRI</a:t>
                      </a:r>
                    </a:p>
                  </a:txBody>
                  <a:tcPr marT="38100" marB="3810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SAT</a:t>
                      </a:r>
                    </a:p>
                  </a:txBody>
                  <a:tcPr marT="38100" marB="3810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99209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4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5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6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7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99209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11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12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13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14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99209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17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18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19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20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21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99209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22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23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24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25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26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27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28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99209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29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30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31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9920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T="38100" marB="38100">
                    <a:lnL w="12700" cmpd="sng">
                      <a:noFill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2438400" y="237067"/>
          <a:ext cx="6553200" cy="5630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5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63033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DECEMBER</a:t>
                      </a:r>
                      <a:r>
                        <a:rPr lang="en-US" sz="2400" b="1" baseline="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400" baseline="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2024</a:t>
                      </a:r>
                      <a:endParaRPr lang="en-US" sz="240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8100" marB="38100" anchor="ctr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12" name="Straight Connector 11"/>
          <p:cNvCxnSpPr/>
          <p:nvPr/>
        </p:nvCxnSpPr>
        <p:spPr>
          <a:xfrm rot="5400000">
            <a:off x="-342106" y="2895600"/>
            <a:ext cx="5257006" cy="79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rot="5400000">
            <a:off x="-419100" y="2895600"/>
            <a:ext cx="525780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2" name="Group 26"/>
          <p:cNvGrpSpPr/>
          <p:nvPr/>
        </p:nvGrpSpPr>
        <p:grpSpPr>
          <a:xfrm>
            <a:off x="228600" y="1409700"/>
            <a:ext cx="1550936" cy="307777"/>
            <a:chOff x="228600" y="1409700"/>
            <a:chExt cx="1550936" cy="307777"/>
          </a:xfrm>
        </p:grpSpPr>
        <p:sp>
          <p:nvSpPr>
            <p:cNvPr id="17" name="Rectangle 16"/>
            <p:cNvSpPr/>
            <p:nvPr/>
          </p:nvSpPr>
          <p:spPr>
            <a:xfrm>
              <a:off x="228600" y="1485900"/>
              <a:ext cx="152400" cy="152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609600" y="1409700"/>
              <a:ext cx="116993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Key Meetings</a:t>
              </a:r>
            </a:p>
          </p:txBody>
        </p:sp>
      </p:grpSp>
      <p:grpSp>
        <p:nvGrpSpPr>
          <p:cNvPr id="3" name="Group 27"/>
          <p:cNvGrpSpPr/>
          <p:nvPr/>
        </p:nvGrpSpPr>
        <p:grpSpPr>
          <a:xfrm>
            <a:off x="228600" y="2247900"/>
            <a:ext cx="1600200" cy="369332"/>
            <a:chOff x="228600" y="2247900"/>
            <a:chExt cx="1600200" cy="369332"/>
          </a:xfrm>
        </p:grpSpPr>
        <p:sp>
          <p:nvSpPr>
            <p:cNvPr id="18" name="Rectangle 17"/>
            <p:cNvSpPr/>
            <p:nvPr/>
          </p:nvSpPr>
          <p:spPr>
            <a:xfrm>
              <a:off x="228600" y="2400300"/>
              <a:ext cx="152400" cy="152400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609600" y="2247900"/>
              <a:ext cx="1219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Key</a:t>
              </a:r>
              <a:r>
                <a:rPr lang="en-US" dirty="0"/>
                <a:t> </a:t>
              </a:r>
              <a:r>
                <a:rPr lang="en-US" sz="1400" dirty="0"/>
                <a:t>Prioritizes</a:t>
              </a:r>
            </a:p>
          </p:txBody>
        </p:sp>
      </p:grpSp>
      <p:graphicFrame>
        <p:nvGraphicFramePr>
          <p:cNvPr id="22" name="Table 21"/>
          <p:cNvGraphicFramePr>
            <a:graphicFrameLocks noGrp="1"/>
          </p:cNvGraphicFramePr>
          <p:nvPr/>
        </p:nvGraphicFramePr>
        <p:xfrm>
          <a:off x="152400" y="3009900"/>
          <a:ext cx="1901952" cy="2458739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9019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9812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54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1987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graphicFrame>
        <p:nvGraphicFramePr>
          <p:cNvPr id="23" name="Table 22"/>
          <p:cNvGraphicFramePr>
            <a:graphicFrameLocks noGrp="1"/>
          </p:cNvGraphicFramePr>
          <p:nvPr/>
        </p:nvGraphicFramePr>
        <p:xfrm>
          <a:off x="152400" y="2705100"/>
          <a:ext cx="1901952" cy="30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19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sz="1400" dirty="0"/>
                        <a:t>NOTES:</a:t>
                      </a:r>
                    </a:p>
                  </a:txBody>
                  <a:tcP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>
          <a:xfrm>
            <a:off x="7315200" y="5372100"/>
            <a:ext cx="1828800" cy="266700"/>
          </a:xfrm>
        </p:spPr>
        <p:txBody>
          <a:bodyPr/>
          <a:lstStyle/>
          <a:p>
            <a:r>
              <a:rPr lang="en-US" sz="1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Template © calendarlabs.com</a:t>
            </a:r>
          </a:p>
        </p:txBody>
      </p:sp>
      <p:grpSp>
        <p:nvGrpSpPr>
          <p:cNvPr id="4" name="Group 28"/>
          <p:cNvGrpSpPr/>
          <p:nvPr/>
        </p:nvGrpSpPr>
        <p:grpSpPr>
          <a:xfrm>
            <a:off x="304800" y="266700"/>
            <a:ext cx="1108033" cy="307777"/>
            <a:chOff x="304800" y="266700"/>
            <a:chExt cx="1108033" cy="307777"/>
          </a:xfrm>
        </p:grpSpPr>
        <p:sp>
          <p:nvSpPr>
            <p:cNvPr id="16" name="Rectangle 15"/>
            <p:cNvSpPr/>
            <p:nvPr/>
          </p:nvSpPr>
          <p:spPr>
            <a:xfrm>
              <a:off x="304800" y="342900"/>
              <a:ext cx="152400" cy="152400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609600" y="266700"/>
              <a:ext cx="80323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Holidays</a:t>
              </a:r>
            </a:p>
          </p:txBody>
        </p:sp>
      </p:grpSp>
      <p:sp>
        <p:nvSpPr>
          <p:cNvPr id="25" name="Rectangle 24"/>
          <p:cNvSpPr/>
          <p:nvPr/>
        </p:nvSpPr>
        <p:spPr>
          <a:xfrm>
            <a:off x="457200" y="571500"/>
            <a:ext cx="103733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/>
              <a:t>25: </a:t>
            </a:r>
            <a:r>
              <a:rPr lang="en-US" sz="1200" dirty="0">
                <a:solidFill>
                  <a:schemeClr val="dk1"/>
                </a:solidFill>
              </a:rPr>
              <a:t>Christmas</a:t>
            </a:r>
            <a:endParaRPr 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438400" y="800100"/>
          <a:ext cx="6553197" cy="46228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9361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61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61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3617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3617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3617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3617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08000"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SUN</a:t>
                      </a:r>
                    </a:p>
                  </a:txBody>
                  <a:tcPr marT="38100" marB="381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MON</a:t>
                      </a:r>
                    </a:p>
                  </a:txBody>
                  <a:tcPr marT="38100" marB="3810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TUE</a:t>
                      </a:r>
                    </a:p>
                  </a:txBody>
                  <a:tcPr marT="38100" marB="3810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WED</a:t>
                      </a:r>
                    </a:p>
                  </a:txBody>
                  <a:tcPr marT="38100" marB="3810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THU</a:t>
                      </a:r>
                    </a:p>
                  </a:txBody>
                  <a:tcPr marT="38100" marB="3810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FRI</a:t>
                      </a:r>
                    </a:p>
                  </a:txBody>
                  <a:tcPr marT="38100" marB="3810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SAT</a:t>
                      </a:r>
                    </a:p>
                  </a:txBody>
                  <a:tcPr marT="38100" marB="3810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38100" marB="38100">
                    <a:lnL w="12700" cmpd="sng">
                      <a:noFill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5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3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r>
                        <a:rPr lang="en-US" sz="1500" dirty="0"/>
                        <a:t>4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6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7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8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9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10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r>
                        <a:rPr lang="en-US" sz="1500" dirty="0"/>
                        <a:t>11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13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14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15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16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17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r>
                        <a:rPr lang="en-US" sz="1500" dirty="0"/>
                        <a:t>18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19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20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21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22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23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24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r>
                        <a:rPr lang="en-US" sz="1500" dirty="0"/>
                        <a:t>25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26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27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28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29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2438400" y="237067"/>
          <a:ext cx="6553200" cy="5630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5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63033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FEBRUARY</a:t>
                      </a:r>
                      <a:r>
                        <a:rPr lang="en-US" sz="2400" b="1" baseline="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400" baseline="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2024</a:t>
                      </a:r>
                      <a:endParaRPr lang="en-US" sz="240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8100" marB="38100" anchor="ctr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12" name="Straight Connector 11"/>
          <p:cNvCxnSpPr/>
          <p:nvPr/>
        </p:nvCxnSpPr>
        <p:spPr>
          <a:xfrm rot="5400000">
            <a:off x="-342106" y="2895600"/>
            <a:ext cx="5257006" cy="79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rot="5400000">
            <a:off x="-419100" y="2895600"/>
            <a:ext cx="525780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2" name="Group 26"/>
          <p:cNvGrpSpPr/>
          <p:nvPr/>
        </p:nvGrpSpPr>
        <p:grpSpPr>
          <a:xfrm>
            <a:off x="228600" y="1409700"/>
            <a:ext cx="1550936" cy="307777"/>
            <a:chOff x="228600" y="1409700"/>
            <a:chExt cx="1550936" cy="307777"/>
          </a:xfrm>
        </p:grpSpPr>
        <p:sp>
          <p:nvSpPr>
            <p:cNvPr id="17" name="Rectangle 16"/>
            <p:cNvSpPr/>
            <p:nvPr/>
          </p:nvSpPr>
          <p:spPr>
            <a:xfrm>
              <a:off x="228600" y="1485900"/>
              <a:ext cx="152400" cy="152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609600" y="1409700"/>
              <a:ext cx="116993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Key Meetings</a:t>
              </a:r>
            </a:p>
          </p:txBody>
        </p:sp>
      </p:grpSp>
      <p:grpSp>
        <p:nvGrpSpPr>
          <p:cNvPr id="3" name="Group 27"/>
          <p:cNvGrpSpPr/>
          <p:nvPr/>
        </p:nvGrpSpPr>
        <p:grpSpPr>
          <a:xfrm>
            <a:off x="228600" y="2247900"/>
            <a:ext cx="1600200" cy="369332"/>
            <a:chOff x="228600" y="2247900"/>
            <a:chExt cx="1600200" cy="369332"/>
          </a:xfrm>
        </p:grpSpPr>
        <p:sp>
          <p:nvSpPr>
            <p:cNvPr id="18" name="Rectangle 17"/>
            <p:cNvSpPr/>
            <p:nvPr/>
          </p:nvSpPr>
          <p:spPr>
            <a:xfrm>
              <a:off x="228600" y="2400300"/>
              <a:ext cx="152400" cy="152400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609600" y="2247900"/>
              <a:ext cx="1219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Key</a:t>
              </a:r>
              <a:r>
                <a:rPr lang="en-US" dirty="0"/>
                <a:t> </a:t>
              </a:r>
              <a:r>
                <a:rPr lang="en-US" sz="1400" dirty="0"/>
                <a:t>Prioritizes</a:t>
              </a:r>
            </a:p>
          </p:txBody>
        </p:sp>
      </p:grpSp>
      <p:graphicFrame>
        <p:nvGraphicFramePr>
          <p:cNvPr id="22" name="Table 21"/>
          <p:cNvGraphicFramePr>
            <a:graphicFrameLocks noGrp="1"/>
          </p:cNvGraphicFramePr>
          <p:nvPr/>
        </p:nvGraphicFramePr>
        <p:xfrm>
          <a:off x="152400" y="3009900"/>
          <a:ext cx="1901952" cy="2458739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9019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9812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54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1987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graphicFrame>
        <p:nvGraphicFramePr>
          <p:cNvPr id="23" name="Table 22"/>
          <p:cNvGraphicFramePr>
            <a:graphicFrameLocks noGrp="1"/>
          </p:cNvGraphicFramePr>
          <p:nvPr/>
        </p:nvGraphicFramePr>
        <p:xfrm>
          <a:off x="152400" y="2705100"/>
          <a:ext cx="1901952" cy="30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19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sz="1400" dirty="0"/>
                        <a:t>NOTES:</a:t>
                      </a:r>
                    </a:p>
                  </a:txBody>
                  <a:tcP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>
          <a:xfrm>
            <a:off x="7315200" y="5372100"/>
            <a:ext cx="1828800" cy="266700"/>
          </a:xfrm>
        </p:spPr>
        <p:txBody>
          <a:bodyPr/>
          <a:lstStyle/>
          <a:p>
            <a:r>
              <a:rPr lang="en-US" sz="1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Template © calendarlabs.com</a:t>
            </a:r>
          </a:p>
        </p:txBody>
      </p:sp>
      <p:grpSp>
        <p:nvGrpSpPr>
          <p:cNvPr id="4" name="Group 28"/>
          <p:cNvGrpSpPr/>
          <p:nvPr/>
        </p:nvGrpSpPr>
        <p:grpSpPr>
          <a:xfrm>
            <a:off x="304800" y="266700"/>
            <a:ext cx="1108033" cy="307777"/>
            <a:chOff x="304800" y="266700"/>
            <a:chExt cx="1108033" cy="307777"/>
          </a:xfrm>
        </p:grpSpPr>
        <p:sp>
          <p:nvSpPr>
            <p:cNvPr id="16" name="Rectangle 15"/>
            <p:cNvSpPr/>
            <p:nvPr/>
          </p:nvSpPr>
          <p:spPr>
            <a:xfrm>
              <a:off x="304800" y="342900"/>
              <a:ext cx="152400" cy="152400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609600" y="266700"/>
              <a:ext cx="80323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Holidays</a:t>
              </a:r>
            </a:p>
          </p:txBody>
        </p:sp>
      </p:grpSp>
      <p:sp>
        <p:nvSpPr>
          <p:cNvPr id="25" name="Rectangle 24"/>
          <p:cNvSpPr/>
          <p:nvPr/>
        </p:nvSpPr>
        <p:spPr>
          <a:xfrm>
            <a:off x="457200" y="571500"/>
            <a:ext cx="140448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t"/>
            <a:r>
              <a:rPr lang="en-US" sz="1200" dirty="0"/>
              <a:t>14</a:t>
            </a:r>
            <a:r>
              <a:rPr lang="en-US" sz="1200" b="1" dirty="0"/>
              <a:t>:  </a:t>
            </a:r>
            <a:r>
              <a:rPr lang="en-US" sz="1200" dirty="0"/>
              <a:t>Valentine's Day</a:t>
            </a:r>
            <a:endParaRPr lang="en-US" sz="1200" b="1" dirty="0"/>
          </a:p>
          <a:p>
            <a:r>
              <a:rPr lang="en-US" sz="1200" dirty="0"/>
              <a:t>19: Presidents' Day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8989294"/>
              </p:ext>
            </p:extLst>
          </p:nvPr>
        </p:nvGraphicFramePr>
        <p:xfrm>
          <a:off x="2438400" y="800100"/>
          <a:ext cx="6553197" cy="46228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9361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61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61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3617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3617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3617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3617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08000"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SUN</a:t>
                      </a:r>
                    </a:p>
                  </a:txBody>
                  <a:tcPr marT="38100" marB="381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MON</a:t>
                      </a:r>
                    </a:p>
                  </a:txBody>
                  <a:tcPr marT="38100" marB="3810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TUE</a:t>
                      </a:r>
                    </a:p>
                  </a:txBody>
                  <a:tcPr marT="38100" marB="3810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WED</a:t>
                      </a:r>
                    </a:p>
                  </a:txBody>
                  <a:tcPr marT="38100" marB="3810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THU</a:t>
                      </a:r>
                    </a:p>
                  </a:txBody>
                  <a:tcPr marT="38100" marB="3810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FRI</a:t>
                      </a:r>
                    </a:p>
                  </a:txBody>
                  <a:tcPr marT="38100" marB="3810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SAT</a:t>
                      </a:r>
                    </a:p>
                  </a:txBody>
                  <a:tcPr marT="38100" marB="3810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r>
                        <a:rPr lang="en-US" sz="1500" dirty="0"/>
                        <a:t>31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r>
                        <a:rPr lang="en-US" sz="1500" dirty="0"/>
                        <a:t>3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4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5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6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7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8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9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r>
                        <a:rPr lang="en-US" sz="1500" dirty="0"/>
                        <a:t>10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11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12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13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14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15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16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r>
                        <a:rPr lang="en-US" sz="1500" dirty="0"/>
                        <a:t>17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18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19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20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21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22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23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r>
                        <a:rPr lang="en-US" sz="1500" dirty="0"/>
                        <a:t>24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25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26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27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28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29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30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2438400" y="237067"/>
          <a:ext cx="6553200" cy="5630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5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63033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MARCH </a:t>
                      </a:r>
                      <a:r>
                        <a:rPr lang="en-US" sz="2400" baseline="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2024</a:t>
                      </a:r>
                      <a:endParaRPr lang="en-US" sz="240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8100" marB="38100" anchor="ctr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12" name="Straight Connector 11"/>
          <p:cNvCxnSpPr/>
          <p:nvPr/>
        </p:nvCxnSpPr>
        <p:spPr>
          <a:xfrm rot="5400000">
            <a:off x="-342106" y="2895600"/>
            <a:ext cx="5257006" cy="79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rot="5400000">
            <a:off x="-419100" y="2895600"/>
            <a:ext cx="525780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2" name="Group 26"/>
          <p:cNvGrpSpPr/>
          <p:nvPr/>
        </p:nvGrpSpPr>
        <p:grpSpPr>
          <a:xfrm>
            <a:off x="228600" y="1409700"/>
            <a:ext cx="1550936" cy="307777"/>
            <a:chOff x="228600" y="1409700"/>
            <a:chExt cx="1550936" cy="307777"/>
          </a:xfrm>
        </p:grpSpPr>
        <p:sp>
          <p:nvSpPr>
            <p:cNvPr id="17" name="Rectangle 16"/>
            <p:cNvSpPr/>
            <p:nvPr/>
          </p:nvSpPr>
          <p:spPr>
            <a:xfrm>
              <a:off x="228600" y="1485900"/>
              <a:ext cx="152400" cy="152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609600" y="1409700"/>
              <a:ext cx="116993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Key Meetings</a:t>
              </a:r>
            </a:p>
          </p:txBody>
        </p:sp>
      </p:grpSp>
      <p:grpSp>
        <p:nvGrpSpPr>
          <p:cNvPr id="3" name="Group 27"/>
          <p:cNvGrpSpPr/>
          <p:nvPr/>
        </p:nvGrpSpPr>
        <p:grpSpPr>
          <a:xfrm>
            <a:off x="228600" y="2247900"/>
            <a:ext cx="1600200" cy="369332"/>
            <a:chOff x="228600" y="2247900"/>
            <a:chExt cx="1600200" cy="369332"/>
          </a:xfrm>
        </p:grpSpPr>
        <p:sp>
          <p:nvSpPr>
            <p:cNvPr id="18" name="Rectangle 17"/>
            <p:cNvSpPr/>
            <p:nvPr/>
          </p:nvSpPr>
          <p:spPr>
            <a:xfrm>
              <a:off x="228600" y="2400300"/>
              <a:ext cx="152400" cy="152400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609600" y="2247900"/>
              <a:ext cx="1219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Key</a:t>
              </a:r>
              <a:r>
                <a:rPr lang="en-US" dirty="0"/>
                <a:t> </a:t>
              </a:r>
              <a:r>
                <a:rPr lang="en-US" sz="1400" dirty="0"/>
                <a:t>Prioritizes</a:t>
              </a:r>
            </a:p>
          </p:txBody>
        </p:sp>
      </p:grpSp>
      <p:graphicFrame>
        <p:nvGraphicFramePr>
          <p:cNvPr id="22" name="Table 21"/>
          <p:cNvGraphicFramePr>
            <a:graphicFrameLocks noGrp="1"/>
          </p:cNvGraphicFramePr>
          <p:nvPr/>
        </p:nvGraphicFramePr>
        <p:xfrm>
          <a:off x="152400" y="3009900"/>
          <a:ext cx="1901952" cy="2458739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9019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9812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54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1987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graphicFrame>
        <p:nvGraphicFramePr>
          <p:cNvPr id="23" name="Table 22"/>
          <p:cNvGraphicFramePr>
            <a:graphicFrameLocks noGrp="1"/>
          </p:cNvGraphicFramePr>
          <p:nvPr/>
        </p:nvGraphicFramePr>
        <p:xfrm>
          <a:off x="152400" y="2705100"/>
          <a:ext cx="1901952" cy="30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19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sz="1400" dirty="0"/>
                        <a:t>NOTES:</a:t>
                      </a:r>
                    </a:p>
                  </a:txBody>
                  <a:tcP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>
          <a:xfrm>
            <a:off x="7315200" y="5372100"/>
            <a:ext cx="1828800" cy="266700"/>
          </a:xfrm>
        </p:spPr>
        <p:txBody>
          <a:bodyPr/>
          <a:lstStyle/>
          <a:p>
            <a:r>
              <a:rPr lang="en-US" sz="1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Template © calendarlabs.com</a:t>
            </a:r>
          </a:p>
        </p:txBody>
      </p:sp>
      <p:grpSp>
        <p:nvGrpSpPr>
          <p:cNvPr id="4" name="Group 28"/>
          <p:cNvGrpSpPr/>
          <p:nvPr/>
        </p:nvGrpSpPr>
        <p:grpSpPr>
          <a:xfrm>
            <a:off x="304800" y="266700"/>
            <a:ext cx="1108033" cy="307777"/>
            <a:chOff x="304800" y="266700"/>
            <a:chExt cx="1108033" cy="307777"/>
          </a:xfrm>
        </p:grpSpPr>
        <p:sp>
          <p:nvSpPr>
            <p:cNvPr id="16" name="Rectangle 15"/>
            <p:cNvSpPr/>
            <p:nvPr/>
          </p:nvSpPr>
          <p:spPr>
            <a:xfrm>
              <a:off x="304800" y="342900"/>
              <a:ext cx="152400" cy="152400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609600" y="266700"/>
              <a:ext cx="80323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Holidays</a:t>
              </a:r>
            </a:p>
          </p:txBody>
        </p:sp>
      </p:grpSp>
      <p:sp>
        <p:nvSpPr>
          <p:cNvPr id="26" name="Rectangle 25"/>
          <p:cNvSpPr/>
          <p:nvPr/>
        </p:nvSpPr>
        <p:spPr>
          <a:xfrm>
            <a:off x="457200" y="571500"/>
            <a:ext cx="132517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/>
              <a:t>29: </a:t>
            </a:r>
            <a:r>
              <a:rPr lang="en-US" sz="1200" dirty="0">
                <a:solidFill>
                  <a:schemeClr val="dk1"/>
                </a:solidFill>
              </a:rPr>
              <a:t>Good Friday</a:t>
            </a:r>
          </a:p>
          <a:p>
            <a:r>
              <a:rPr lang="en-US" sz="1200" dirty="0"/>
              <a:t>31: </a:t>
            </a:r>
            <a:r>
              <a:rPr lang="en-US" sz="1200" dirty="0">
                <a:solidFill>
                  <a:schemeClr val="dk1"/>
                </a:solidFill>
              </a:rPr>
              <a:t>Easter Sunday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438400" y="800100"/>
          <a:ext cx="6553197" cy="462686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9361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61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61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3617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3617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3617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3617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31610"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SUN</a:t>
                      </a:r>
                    </a:p>
                  </a:txBody>
                  <a:tcPr marT="38100" marB="381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MON</a:t>
                      </a:r>
                    </a:p>
                  </a:txBody>
                  <a:tcPr marT="38100" marB="3810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TUE</a:t>
                      </a:r>
                    </a:p>
                  </a:txBody>
                  <a:tcPr marT="38100" marB="3810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WED</a:t>
                      </a:r>
                    </a:p>
                  </a:txBody>
                  <a:tcPr marT="38100" marB="3810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THU</a:t>
                      </a:r>
                    </a:p>
                  </a:txBody>
                  <a:tcPr marT="38100" marB="3810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FRI</a:t>
                      </a:r>
                    </a:p>
                  </a:txBody>
                  <a:tcPr marT="38100" marB="3810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SAT</a:t>
                      </a:r>
                    </a:p>
                  </a:txBody>
                  <a:tcPr marT="38100" marB="3810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99209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5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3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4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5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6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99209">
                <a:tc>
                  <a:txBody>
                    <a:bodyPr/>
                    <a:lstStyle/>
                    <a:p>
                      <a:r>
                        <a:rPr lang="en-US" sz="1500" dirty="0"/>
                        <a:t>7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8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10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11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12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13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99209">
                <a:tc>
                  <a:txBody>
                    <a:bodyPr/>
                    <a:lstStyle/>
                    <a:p>
                      <a:r>
                        <a:rPr lang="en-US" sz="1500" dirty="0"/>
                        <a:t>14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15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17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18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19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20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99209">
                <a:tc>
                  <a:txBody>
                    <a:bodyPr/>
                    <a:lstStyle/>
                    <a:p>
                      <a:r>
                        <a:rPr lang="en-US" sz="1500" dirty="0"/>
                        <a:t>21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22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23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24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25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26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27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99209">
                <a:tc>
                  <a:txBody>
                    <a:bodyPr/>
                    <a:lstStyle/>
                    <a:p>
                      <a:r>
                        <a:rPr lang="en-US" sz="1500" dirty="0"/>
                        <a:t>28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29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30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9920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T="38100" marB="38100">
                    <a:lnL w="12700" cmpd="sng">
                      <a:noFill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2438400" y="237067"/>
          <a:ext cx="6553200" cy="5630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5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63033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APRIL </a:t>
                      </a:r>
                      <a:r>
                        <a:rPr lang="en-US" sz="2400" baseline="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2024</a:t>
                      </a:r>
                      <a:endParaRPr lang="en-US" sz="240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8100" marB="38100" anchor="ctr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12" name="Straight Connector 11"/>
          <p:cNvCxnSpPr/>
          <p:nvPr/>
        </p:nvCxnSpPr>
        <p:spPr>
          <a:xfrm rot="5400000">
            <a:off x="-342106" y="2895600"/>
            <a:ext cx="5257006" cy="79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rot="5400000">
            <a:off x="-419100" y="2895600"/>
            <a:ext cx="525780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2" name="Group 26"/>
          <p:cNvGrpSpPr/>
          <p:nvPr/>
        </p:nvGrpSpPr>
        <p:grpSpPr>
          <a:xfrm>
            <a:off x="228600" y="1409700"/>
            <a:ext cx="1550936" cy="307777"/>
            <a:chOff x="228600" y="1409700"/>
            <a:chExt cx="1550936" cy="307777"/>
          </a:xfrm>
        </p:grpSpPr>
        <p:sp>
          <p:nvSpPr>
            <p:cNvPr id="17" name="Rectangle 16"/>
            <p:cNvSpPr/>
            <p:nvPr/>
          </p:nvSpPr>
          <p:spPr>
            <a:xfrm>
              <a:off x="228600" y="1485900"/>
              <a:ext cx="152400" cy="152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609600" y="1409700"/>
              <a:ext cx="116993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Key Meetings</a:t>
              </a:r>
            </a:p>
          </p:txBody>
        </p:sp>
      </p:grpSp>
      <p:grpSp>
        <p:nvGrpSpPr>
          <p:cNvPr id="3" name="Group 27"/>
          <p:cNvGrpSpPr/>
          <p:nvPr/>
        </p:nvGrpSpPr>
        <p:grpSpPr>
          <a:xfrm>
            <a:off x="228600" y="2247900"/>
            <a:ext cx="1600200" cy="369332"/>
            <a:chOff x="228600" y="2247900"/>
            <a:chExt cx="1600200" cy="369332"/>
          </a:xfrm>
        </p:grpSpPr>
        <p:sp>
          <p:nvSpPr>
            <p:cNvPr id="18" name="Rectangle 17"/>
            <p:cNvSpPr/>
            <p:nvPr/>
          </p:nvSpPr>
          <p:spPr>
            <a:xfrm>
              <a:off x="228600" y="2400300"/>
              <a:ext cx="152400" cy="152400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609600" y="2247900"/>
              <a:ext cx="1219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Key</a:t>
              </a:r>
              <a:r>
                <a:rPr lang="en-US" dirty="0"/>
                <a:t> </a:t>
              </a:r>
              <a:r>
                <a:rPr lang="en-US" sz="1400" dirty="0"/>
                <a:t>Prioritizes</a:t>
              </a:r>
            </a:p>
          </p:txBody>
        </p:sp>
      </p:grpSp>
      <p:graphicFrame>
        <p:nvGraphicFramePr>
          <p:cNvPr id="22" name="Table 21"/>
          <p:cNvGraphicFramePr>
            <a:graphicFrameLocks noGrp="1"/>
          </p:cNvGraphicFramePr>
          <p:nvPr/>
        </p:nvGraphicFramePr>
        <p:xfrm>
          <a:off x="152400" y="3009900"/>
          <a:ext cx="1901952" cy="2458739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9019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9812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54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1987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graphicFrame>
        <p:nvGraphicFramePr>
          <p:cNvPr id="23" name="Table 22"/>
          <p:cNvGraphicFramePr>
            <a:graphicFrameLocks noGrp="1"/>
          </p:cNvGraphicFramePr>
          <p:nvPr/>
        </p:nvGraphicFramePr>
        <p:xfrm>
          <a:off x="152400" y="2705100"/>
          <a:ext cx="1901952" cy="30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19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sz="1400" dirty="0"/>
                        <a:t>NOTES:</a:t>
                      </a:r>
                    </a:p>
                  </a:txBody>
                  <a:tcP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>
          <a:xfrm>
            <a:off x="7315200" y="5372100"/>
            <a:ext cx="1828800" cy="266700"/>
          </a:xfrm>
        </p:spPr>
        <p:txBody>
          <a:bodyPr/>
          <a:lstStyle/>
          <a:p>
            <a:r>
              <a:rPr lang="en-US" sz="1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Template © calendarlabs.com</a:t>
            </a:r>
          </a:p>
        </p:txBody>
      </p:sp>
      <p:grpSp>
        <p:nvGrpSpPr>
          <p:cNvPr id="4" name="Group 28"/>
          <p:cNvGrpSpPr/>
          <p:nvPr/>
        </p:nvGrpSpPr>
        <p:grpSpPr>
          <a:xfrm>
            <a:off x="304800" y="266700"/>
            <a:ext cx="1108033" cy="307777"/>
            <a:chOff x="304800" y="266700"/>
            <a:chExt cx="1108033" cy="307777"/>
          </a:xfrm>
        </p:grpSpPr>
        <p:sp>
          <p:nvSpPr>
            <p:cNvPr id="16" name="Rectangle 15"/>
            <p:cNvSpPr/>
            <p:nvPr/>
          </p:nvSpPr>
          <p:spPr>
            <a:xfrm>
              <a:off x="304800" y="342900"/>
              <a:ext cx="152400" cy="152400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609600" y="266700"/>
              <a:ext cx="80323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Holidays</a:t>
              </a:r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0332281"/>
              </p:ext>
            </p:extLst>
          </p:nvPr>
        </p:nvGraphicFramePr>
        <p:xfrm>
          <a:off x="2438400" y="800100"/>
          <a:ext cx="6553197" cy="46228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9361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61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61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3617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3617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3617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3617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08000"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SUN</a:t>
                      </a:r>
                    </a:p>
                  </a:txBody>
                  <a:tcPr marT="38100" marB="381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MON</a:t>
                      </a:r>
                    </a:p>
                  </a:txBody>
                  <a:tcPr marT="38100" marB="3810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TUE</a:t>
                      </a:r>
                    </a:p>
                  </a:txBody>
                  <a:tcPr marT="38100" marB="3810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WED</a:t>
                      </a:r>
                    </a:p>
                  </a:txBody>
                  <a:tcPr marT="38100" marB="3810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THU</a:t>
                      </a:r>
                    </a:p>
                  </a:txBody>
                  <a:tcPr marT="38100" marB="3810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FRI</a:t>
                      </a:r>
                    </a:p>
                  </a:txBody>
                  <a:tcPr marT="38100" marB="3810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SAT</a:t>
                      </a:r>
                    </a:p>
                  </a:txBody>
                  <a:tcPr marT="38100" marB="3810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38100" marB="38100">
                    <a:lnL w="12700" cmpd="sng">
                      <a:noFill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5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3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4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r>
                        <a:rPr lang="en-US" sz="1500" dirty="0"/>
                        <a:t>5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6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8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9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10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11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r>
                        <a:rPr lang="en-US" sz="1500" dirty="0"/>
                        <a:t>12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13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15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16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17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18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r>
                        <a:rPr lang="en-US" sz="1500" dirty="0"/>
                        <a:t>19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20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22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23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24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25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r>
                        <a:rPr lang="en-US" sz="1500" dirty="0"/>
                        <a:t>26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27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28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29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30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31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2438400" y="237067"/>
          <a:ext cx="6553200" cy="5630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5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63033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MAY</a:t>
                      </a:r>
                      <a:r>
                        <a:rPr lang="en-US" sz="2400" baseline="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 2024</a:t>
                      </a:r>
                      <a:endParaRPr lang="en-US" sz="240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8100" marB="38100" anchor="ctr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12" name="Straight Connector 11"/>
          <p:cNvCxnSpPr/>
          <p:nvPr/>
        </p:nvCxnSpPr>
        <p:spPr>
          <a:xfrm rot="5400000">
            <a:off x="-342106" y="2895600"/>
            <a:ext cx="5257006" cy="79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rot="5400000">
            <a:off x="-419100" y="2895600"/>
            <a:ext cx="525780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27" name="Group 26"/>
          <p:cNvGrpSpPr/>
          <p:nvPr/>
        </p:nvGrpSpPr>
        <p:grpSpPr>
          <a:xfrm>
            <a:off x="228600" y="1409700"/>
            <a:ext cx="1550936" cy="307777"/>
            <a:chOff x="228600" y="1409700"/>
            <a:chExt cx="1550936" cy="307777"/>
          </a:xfrm>
        </p:grpSpPr>
        <p:sp>
          <p:nvSpPr>
            <p:cNvPr id="17" name="Rectangle 16"/>
            <p:cNvSpPr/>
            <p:nvPr/>
          </p:nvSpPr>
          <p:spPr>
            <a:xfrm>
              <a:off x="228600" y="1485900"/>
              <a:ext cx="152400" cy="152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609600" y="1409700"/>
              <a:ext cx="116993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Key Meetings</a:t>
              </a:r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228600" y="2247900"/>
            <a:ext cx="1600200" cy="369332"/>
            <a:chOff x="228600" y="2247900"/>
            <a:chExt cx="1600200" cy="369332"/>
          </a:xfrm>
        </p:grpSpPr>
        <p:sp>
          <p:nvSpPr>
            <p:cNvPr id="18" name="Rectangle 17"/>
            <p:cNvSpPr/>
            <p:nvPr/>
          </p:nvSpPr>
          <p:spPr>
            <a:xfrm>
              <a:off x="228600" y="2400300"/>
              <a:ext cx="152400" cy="152400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609600" y="2247900"/>
              <a:ext cx="1219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Key</a:t>
              </a:r>
              <a:r>
                <a:rPr lang="en-US" dirty="0"/>
                <a:t> </a:t>
              </a:r>
              <a:r>
                <a:rPr lang="en-US" sz="1400" dirty="0"/>
                <a:t>Prioritizes</a:t>
              </a:r>
            </a:p>
          </p:txBody>
        </p:sp>
      </p:grpSp>
      <p:graphicFrame>
        <p:nvGraphicFramePr>
          <p:cNvPr id="22" name="Table 21"/>
          <p:cNvGraphicFramePr>
            <a:graphicFrameLocks noGrp="1"/>
          </p:cNvGraphicFramePr>
          <p:nvPr/>
        </p:nvGraphicFramePr>
        <p:xfrm>
          <a:off x="152400" y="3009900"/>
          <a:ext cx="1901952" cy="2458739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9019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9812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54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1987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graphicFrame>
        <p:nvGraphicFramePr>
          <p:cNvPr id="23" name="Table 22"/>
          <p:cNvGraphicFramePr>
            <a:graphicFrameLocks noGrp="1"/>
          </p:cNvGraphicFramePr>
          <p:nvPr/>
        </p:nvGraphicFramePr>
        <p:xfrm>
          <a:off x="152400" y="2705100"/>
          <a:ext cx="1901952" cy="30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19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sz="1400" dirty="0"/>
                        <a:t>NOTES:</a:t>
                      </a:r>
                    </a:p>
                  </a:txBody>
                  <a:tcP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>
          <a:xfrm>
            <a:off x="7315200" y="5372100"/>
            <a:ext cx="1828800" cy="266700"/>
          </a:xfrm>
        </p:spPr>
        <p:txBody>
          <a:bodyPr/>
          <a:lstStyle/>
          <a:p>
            <a:r>
              <a:rPr lang="en-US" sz="1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Template © calendarlabs.com</a:t>
            </a:r>
          </a:p>
        </p:txBody>
      </p:sp>
      <p:grpSp>
        <p:nvGrpSpPr>
          <p:cNvPr id="29" name="Group 28"/>
          <p:cNvGrpSpPr/>
          <p:nvPr/>
        </p:nvGrpSpPr>
        <p:grpSpPr>
          <a:xfrm>
            <a:off x="304800" y="266700"/>
            <a:ext cx="1108033" cy="307777"/>
            <a:chOff x="304800" y="266700"/>
            <a:chExt cx="1108033" cy="307777"/>
          </a:xfrm>
        </p:grpSpPr>
        <p:sp>
          <p:nvSpPr>
            <p:cNvPr id="16" name="Rectangle 15"/>
            <p:cNvSpPr/>
            <p:nvPr/>
          </p:nvSpPr>
          <p:spPr>
            <a:xfrm>
              <a:off x="304800" y="342900"/>
              <a:ext cx="152400" cy="152400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609600" y="266700"/>
              <a:ext cx="80323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Holidays</a:t>
              </a:r>
            </a:p>
          </p:txBody>
        </p:sp>
      </p:grpSp>
      <p:sp>
        <p:nvSpPr>
          <p:cNvPr id="25" name="Rectangle 24"/>
          <p:cNvSpPr/>
          <p:nvPr/>
        </p:nvSpPr>
        <p:spPr>
          <a:xfrm>
            <a:off x="457200" y="571500"/>
            <a:ext cx="129907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/>
              <a:t>12: </a:t>
            </a:r>
            <a:r>
              <a:rPr lang="en-US" sz="1200" dirty="0">
                <a:solidFill>
                  <a:schemeClr val="dk1"/>
                </a:solidFill>
              </a:rPr>
              <a:t>Mother's Day</a:t>
            </a:r>
            <a:endParaRPr lang="en-US" sz="1200" dirty="0"/>
          </a:p>
          <a:p>
            <a:r>
              <a:rPr lang="en-US" sz="1200" dirty="0"/>
              <a:t>27: </a:t>
            </a:r>
            <a:r>
              <a:rPr lang="en-US" sz="1200" dirty="0">
                <a:solidFill>
                  <a:schemeClr val="dk1"/>
                </a:solidFill>
              </a:rPr>
              <a:t>Memorial Day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438400" y="800100"/>
          <a:ext cx="6553197" cy="46228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9361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61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61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3617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3617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3617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3617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08000"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SUN</a:t>
                      </a:r>
                    </a:p>
                  </a:txBody>
                  <a:tcPr marT="38100" marB="381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MON</a:t>
                      </a:r>
                    </a:p>
                  </a:txBody>
                  <a:tcPr marT="38100" marB="3810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TUE</a:t>
                      </a:r>
                    </a:p>
                  </a:txBody>
                  <a:tcPr marT="38100" marB="3810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WED</a:t>
                      </a:r>
                    </a:p>
                  </a:txBody>
                  <a:tcPr marT="38100" marB="3810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THU</a:t>
                      </a:r>
                    </a:p>
                  </a:txBody>
                  <a:tcPr marT="38100" marB="3810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FRI</a:t>
                      </a:r>
                    </a:p>
                  </a:txBody>
                  <a:tcPr marT="38100" marB="3810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SAT</a:t>
                      </a:r>
                    </a:p>
                  </a:txBody>
                  <a:tcPr marT="38100" marB="3810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r>
                        <a:rPr lang="en-US" sz="1500" dirty="0"/>
                        <a:t>30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5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r>
                        <a:rPr lang="en-US" sz="1500" dirty="0"/>
                        <a:t>2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3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5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6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7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8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r>
                        <a:rPr lang="en-US" sz="1500" dirty="0"/>
                        <a:t>9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10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12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13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14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15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r>
                        <a:rPr lang="en-US" sz="1500" dirty="0"/>
                        <a:t>16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17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18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19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20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21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22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r>
                        <a:rPr lang="en-US" sz="1500" dirty="0"/>
                        <a:t>23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24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25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26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27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28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29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2438400" y="237067"/>
          <a:ext cx="6553200" cy="5630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5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63033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JUNE </a:t>
                      </a:r>
                      <a:r>
                        <a:rPr lang="en-US" sz="2400" baseline="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2024</a:t>
                      </a:r>
                      <a:endParaRPr lang="en-US" sz="240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8100" marB="38100" anchor="ctr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12" name="Straight Connector 11"/>
          <p:cNvCxnSpPr/>
          <p:nvPr/>
        </p:nvCxnSpPr>
        <p:spPr>
          <a:xfrm rot="5400000">
            <a:off x="-342106" y="2895600"/>
            <a:ext cx="5257006" cy="79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rot="5400000">
            <a:off x="-419100" y="2895600"/>
            <a:ext cx="525780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2" name="Group 26"/>
          <p:cNvGrpSpPr/>
          <p:nvPr/>
        </p:nvGrpSpPr>
        <p:grpSpPr>
          <a:xfrm>
            <a:off x="228600" y="1409700"/>
            <a:ext cx="1550936" cy="307777"/>
            <a:chOff x="228600" y="1409700"/>
            <a:chExt cx="1550936" cy="307777"/>
          </a:xfrm>
        </p:grpSpPr>
        <p:sp>
          <p:nvSpPr>
            <p:cNvPr id="17" name="Rectangle 16"/>
            <p:cNvSpPr/>
            <p:nvPr/>
          </p:nvSpPr>
          <p:spPr>
            <a:xfrm>
              <a:off x="228600" y="1485900"/>
              <a:ext cx="152400" cy="152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609600" y="1409700"/>
              <a:ext cx="116993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Key Meetings</a:t>
              </a:r>
            </a:p>
          </p:txBody>
        </p:sp>
      </p:grpSp>
      <p:grpSp>
        <p:nvGrpSpPr>
          <p:cNvPr id="3" name="Group 27"/>
          <p:cNvGrpSpPr/>
          <p:nvPr/>
        </p:nvGrpSpPr>
        <p:grpSpPr>
          <a:xfrm>
            <a:off x="228600" y="2247900"/>
            <a:ext cx="1600200" cy="369332"/>
            <a:chOff x="228600" y="2247900"/>
            <a:chExt cx="1600200" cy="369332"/>
          </a:xfrm>
        </p:grpSpPr>
        <p:sp>
          <p:nvSpPr>
            <p:cNvPr id="18" name="Rectangle 17"/>
            <p:cNvSpPr/>
            <p:nvPr/>
          </p:nvSpPr>
          <p:spPr>
            <a:xfrm>
              <a:off x="228600" y="2400300"/>
              <a:ext cx="152400" cy="152400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609600" y="2247900"/>
              <a:ext cx="1219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Key</a:t>
              </a:r>
              <a:r>
                <a:rPr lang="en-US" dirty="0"/>
                <a:t> </a:t>
              </a:r>
              <a:r>
                <a:rPr lang="en-US" sz="1400" dirty="0"/>
                <a:t>Prioritizes</a:t>
              </a:r>
            </a:p>
          </p:txBody>
        </p:sp>
      </p:grpSp>
      <p:graphicFrame>
        <p:nvGraphicFramePr>
          <p:cNvPr id="22" name="Table 21"/>
          <p:cNvGraphicFramePr>
            <a:graphicFrameLocks noGrp="1"/>
          </p:cNvGraphicFramePr>
          <p:nvPr/>
        </p:nvGraphicFramePr>
        <p:xfrm>
          <a:off x="152400" y="3009900"/>
          <a:ext cx="1901952" cy="2458739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9019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9812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54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1987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graphicFrame>
        <p:nvGraphicFramePr>
          <p:cNvPr id="23" name="Table 22"/>
          <p:cNvGraphicFramePr>
            <a:graphicFrameLocks noGrp="1"/>
          </p:cNvGraphicFramePr>
          <p:nvPr/>
        </p:nvGraphicFramePr>
        <p:xfrm>
          <a:off x="152400" y="2705100"/>
          <a:ext cx="1901952" cy="30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19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sz="1400" dirty="0"/>
                        <a:t>NOTES:</a:t>
                      </a:r>
                    </a:p>
                  </a:txBody>
                  <a:tcP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>
          <a:xfrm>
            <a:off x="7315200" y="5372100"/>
            <a:ext cx="1828800" cy="266700"/>
          </a:xfrm>
        </p:spPr>
        <p:txBody>
          <a:bodyPr/>
          <a:lstStyle/>
          <a:p>
            <a:r>
              <a:rPr lang="en-US" sz="1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Template © calendarlabs.com</a:t>
            </a:r>
          </a:p>
        </p:txBody>
      </p:sp>
      <p:grpSp>
        <p:nvGrpSpPr>
          <p:cNvPr id="4" name="Group 28"/>
          <p:cNvGrpSpPr/>
          <p:nvPr/>
        </p:nvGrpSpPr>
        <p:grpSpPr>
          <a:xfrm>
            <a:off x="304800" y="266700"/>
            <a:ext cx="1108033" cy="307777"/>
            <a:chOff x="304800" y="266700"/>
            <a:chExt cx="1108033" cy="307777"/>
          </a:xfrm>
        </p:grpSpPr>
        <p:sp>
          <p:nvSpPr>
            <p:cNvPr id="16" name="Rectangle 15"/>
            <p:cNvSpPr/>
            <p:nvPr/>
          </p:nvSpPr>
          <p:spPr>
            <a:xfrm>
              <a:off x="304800" y="342900"/>
              <a:ext cx="152400" cy="152400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609600" y="266700"/>
              <a:ext cx="80323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Holidays</a:t>
              </a:r>
            </a:p>
          </p:txBody>
        </p:sp>
      </p:grpSp>
      <p:sp>
        <p:nvSpPr>
          <p:cNvPr id="25" name="Rectangle 24"/>
          <p:cNvSpPr/>
          <p:nvPr/>
        </p:nvSpPr>
        <p:spPr>
          <a:xfrm>
            <a:off x="457200" y="571500"/>
            <a:ext cx="118295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/>
              <a:t>16: Father's Day</a:t>
            </a:r>
          </a:p>
          <a:p>
            <a:endParaRPr lang="en-US" sz="1200" dirty="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438400" y="800100"/>
          <a:ext cx="6553197" cy="4626865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9361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61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61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3617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3617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3617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3617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08447"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SUN</a:t>
                      </a:r>
                    </a:p>
                  </a:txBody>
                  <a:tcPr marT="38100" marB="381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MON</a:t>
                      </a:r>
                    </a:p>
                  </a:txBody>
                  <a:tcPr marT="38100" marB="3810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TUE</a:t>
                      </a:r>
                    </a:p>
                  </a:txBody>
                  <a:tcPr marT="38100" marB="3810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WED</a:t>
                      </a:r>
                    </a:p>
                  </a:txBody>
                  <a:tcPr marT="38100" marB="3810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THU</a:t>
                      </a:r>
                    </a:p>
                  </a:txBody>
                  <a:tcPr marT="38100" marB="3810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FRI</a:t>
                      </a:r>
                    </a:p>
                  </a:txBody>
                  <a:tcPr marT="38100" marB="3810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SAT</a:t>
                      </a:r>
                    </a:p>
                  </a:txBody>
                  <a:tcPr marT="38100" marB="3810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640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5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3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4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5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6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6403">
                <a:tc>
                  <a:txBody>
                    <a:bodyPr/>
                    <a:lstStyle/>
                    <a:p>
                      <a:r>
                        <a:rPr lang="en-US" sz="1500" dirty="0"/>
                        <a:t>7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8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10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11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12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13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6403">
                <a:tc>
                  <a:txBody>
                    <a:bodyPr/>
                    <a:lstStyle/>
                    <a:p>
                      <a:r>
                        <a:rPr lang="en-US" sz="1500" dirty="0"/>
                        <a:t>14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15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17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18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19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20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86403">
                <a:tc>
                  <a:txBody>
                    <a:bodyPr/>
                    <a:lstStyle/>
                    <a:p>
                      <a:r>
                        <a:rPr lang="en-US" sz="1500" dirty="0"/>
                        <a:t>21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22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23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24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25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26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27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86403">
                <a:tc>
                  <a:txBody>
                    <a:bodyPr/>
                    <a:lstStyle/>
                    <a:p>
                      <a:r>
                        <a:rPr lang="en-US" sz="1500" dirty="0"/>
                        <a:t>28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29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30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31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86403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T="38100" marB="38100">
                    <a:lnL w="12700" cmpd="sng">
                      <a:noFill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2438400" y="237067"/>
          <a:ext cx="6553200" cy="5630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5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63033">
                <a:tc>
                  <a:txBody>
                    <a:bodyPr/>
                    <a:lstStyle/>
                    <a:p>
                      <a:pPr algn="ctr"/>
                      <a:r>
                        <a:rPr lang="en-US" sz="2400" baseline="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JULY 2024</a:t>
                      </a:r>
                      <a:endParaRPr lang="en-US" sz="240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8100" marB="38100" anchor="ctr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12" name="Straight Connector 11"/>
          <p:cNvCxnSpPr/>
          <p:nvPr/>
        </p:nvCxnSpPr>
        <p:spPr>
          <a:xfrm rot="5400000">
            <a:off x="-342106" y="2895600"/>
            <a:ext cx="5257006" cy="79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rot="5400000">
            <a:off x="-419100" y="2895600"/>
            <a:ext cx="525780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2" name="Group 26"/>
          <p:cNvGrpSpPr/>
          <p:nvPr/>
        </p:nvGrpSpPr>
        <p:grpSpPr>
          <a:xfrm>
            <a:off x="228600" y="1409700"/>
            <a:ext cx="1550936" cy="307777"/>
            <a:chOff x="228600" y="1409700"/>
            <a:chExt cx="1550936" cy="307777"/>
          </a:xfrm>
        </p:grpSpPr>
        <p:sp>
          <p:nvSpPr>
            <p:cNvPr id="17" name="Rectangle 16"/>
            <p:cNvSpPr/>
            <p:nvPr/>
          </p:nvSpPr>
          <p:spPr>
            <a:xfrm>
              <a:off x="228600" y="1485900"/>
              <a:ext cx="152400" cy="152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609600" y="1409700"/>
              <a:ext cx="116993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Key Meetings</a:t>
              </a:r>
            </a:p>
          </p:txBody>
        </p:sp>
      </p:grpSp>
      <p:grpSp>
        <p:nvGrpSpPr>
          <p:cNvPr id="3" name="Group 27"/>
          <p:cNvGrpSpPr/>
          <p:nvPr/>
        </p:nvGrpSpPr>
        <p:grpSpPr>
          <a:xfrm>
            <a:off x="228600" y="2247900"/>
            <a:ext cx="1600200" cy="369332"/>
            <a:chOff x="228600" y="2247900"/>
            <a:chExt cx="1600200" cy="369332"/>
          </a:xfrm>
        </p:grpSpPr>
        <p:sp>
          <p:nvSpPr>
            <p:cNvPr id="18" name="Rectangle 17"/>
            <p:cNvSpPr/>
            <p:nvPr/>
          </p:nvSpPr>
          <p:spPr>
            <a:xfrm>
              <a:off x="228600" y="2400300"/>
              <a:ext cx="152400" cy="152400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609600" y="2247900"/>
              <a:ext cx="1219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Key</a:t>
              </a:r>
              <a:r>
                <a:rPr lang="en-US" dirty="0"/>
                <a:t> </a:t>
              </a:r>
              <a:r>
                <a:rPr lang="en-US" sz="1400" dirty="0"/>
                <a:t>Prioritizes</a:t>
              </a:r>
            </a:p>
          </p:txBody>
        </p:sp>
      </p:grpSp>
      <p:graphicFrame>
        <p:nvGraphicFramePr>
          <p:cNvPr id="22" name="Table 21"/>
          <p:cNvGraphicFramePr>
            <a:graphicFrameLocks noGrp="1"/>
          </p:cNvGraphicFramePr>
          <p:nvPr/>
        </p:nvGraphicFramePr>
        <p:xfrm>
          <a:off x="152400" y="3009900"/>
          <a:ext cx="1901952" cy="2458739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9019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9812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54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1987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graphicFrame>
        <p:nvGraphicFramePr>
          <p:cNvPr id="23" name="Table 22"/>
          <p:cNvGraphicFramePr>
            <a:graphicFrameLocks noGrp="1"/>
          </p:cNvGraphicFramePr>
          <p:nvPr/>
        </p:nvGraphicFramePr>
        <p:xfrm>
          <a:off x="152400" y="2705100"/>
          <a:ext cx="1901952" cy="30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19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sz="1400" dirty="0"/>
                        <a:t>NOTES:</a:t>
                      </a:r>
                    </a:p>
                  </a:txBody>
                  <a:tcP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>
          <a:xfrm>
            <a:off x="7315200" y="5372100"/>
            <a:ext cx="1828800" cy="266700"/>
          </a:xfrm>
        </p:spPr>
        <p:txBody>
          <a:bodyPr/>
          <a:lstStyle/>
          <a:p>
            <a:r>
              <a:rPr lang="en-US" sz="1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Template © calendarlabs.com</a:t>
            </a:r>
          </a:p>
        </p:txBody>
      </p:sp>
      <p:grpSp>
        <p:nvGrpSpPr>
          <p:cNvPr id="4" name="Group 28"/>
          <p:cNvGrpSpPr/>
          <p:nvPr/>
        </p:nvGrpSpPr>
        <p:grpSpPr>
          <a:xfrm>
            <a:off x="304800" y="266700"/>
            <a:ext cx="1108033" cy="307777"/>
            <a:chOff x="304800" y="266700"/>
            <a:chExt cx="1108033" cy="307777"/>
          </a:xfrm>
        </p:grpSpPr>
        <p:sp>
          <p:nvSpPr>
            <p:cNvPr id="16" name="Rectangle 15"/>
            <p:cNvSpPr/>
            <p:nvPr/>
          </p:nvSpPr>
          <p:spPr>
            <a:xfrm>
              <a:off x="304800" y="342900"/>
              <a:ext cx="152400" cy="152400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609600" y="266700"/>
              <a:ext cx="80323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Holidays</a:t>
              </a:r>
            </a:p>
          </p:txBody>
        </p:sp>
      </p:grpSp>
      <p:sp>
        <p:nvSpPr>
          <p:cNvPr id="25" name="Rectangle 24"/>
          <p:cNvSpPr/>
          <p:nvPr/>
        </p:nvSpPr>
        <p:spPr>
          <a:xfrm>
            <a:off x="457200" y="571500"/>
            <a:ext cx="158120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>
                <a:solidFill>
                  <a:schemeClr val="dk1"/>
                </a:solidFill>
              </a:rPr>
              <a:t>04: Independence Day</a:t>
            </a:r>
            <a:endParaRPr 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438400" y="800100"/>
          <a:ext cx="6553197" cy="46228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9361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61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61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3617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3617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3617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3617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08000"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SUN</a:t>
                      </a:r>
                    </a:p>
                  </a:txBody>
                  <a:tcPr marT="38100" marB="381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MON</a:t>
                      </a:r>
                    </a:p>
                  </a:txBody>
                  <a:tcPr marT="38100" marB="3810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TUE</a:t>
                      </a:r>
                    </a:p>
                  </a:txBody>
                  <a:tcPr marT="38100" marB="3810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WED</a:t>
                      </a:r>
                    </a:p>
                  </a:txBody>
                  <a:tcPr marT="38100" marB="3810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THU</a:t>
                      </a:r>
                    </a:p>
                  </a:txBody>
                  <a:tcPr marT="38100" marB="3810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FRI</a:t>
                      </a:r>
                    </a:p>
                  </a:txBody>
                  <a:tcPr marT="38100" marB="3810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SAT</a:t>
                      </a:r>
                    </a:p>
                  </a:txBody>
                  <a:tcPr marT="38100" marB="3810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38100" marB="38100">
                    <a:lnL w="12700" cmpd="sng">
                      <a:noFill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5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3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r>
                        <a:rPr lang="en-US" sz="1500" dirty="0"/>
                        <a:t>4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5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7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8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9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10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r>
                        <a:rPr lang="en-US" sz="1500" dirty="0"/>
                        <a:t>11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12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14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15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16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17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r>
                        <a:rPr lang="en-US" sz="1500" dirty="0"/>
                        <a:t>18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19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21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22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23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24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r>
                        <a:rPr lang="en-US" sz="1500" dirty="0"/>
                        <a:t>25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26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27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28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29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30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31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2438400" y="237067"/>
          <a:ext cx="6553200" cy="5630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5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63033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AUGUST</a:t>
                      </a:r>
                      <a:r>
                        <a:rPr lang="en-US" sz="2400" b="1" baseline="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400" baseline="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2024</a:t>
                      </a:r>
                      <a:endParaRPr lang="en-US" sz="240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8100" marB="38100" anchor="ctr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12" name="Straight Connector 11"/>
          <p:cNvCxnSpPr/>
          <p:nvPr/>
        </p:nvCxnSpPr>
        <p:spPr>
          <a:xfrm rot="5400000">
            <a:off x="-342106" y="2895600"/>
            <a:ext cx="5257006" cy="79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rot="5400000">
            <a:off x="-419100" y="2895600"/>
            <a:ext cx="525780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2" name="Group 26"/>
          <p:cNvGrpSpPr/>
          <p:nvPr/>
        </p:nvGrpSpPr>
        <p:grpSpPr>
          <a:xfrm>
            <a:off x="228600" y="1409700"/>
            <a:ext cx="1550936" cy="307777"/>
            <a:chOff x="228600" y="1409700"/>
            <a:chExt cx="1550936" cy="307777"/>
          </a:xfrm>
        </p:grpSpPr>
        <p:sp>
          <p:nvSpPr>
            <p:cNvPr id="17" name="Rectangle 16"/>
            <p:cNvSpPr/>
            <p:nvPr/>
          </p:nvSpPr>
          <p:spPr>
            <a:xfrm>
              <a:off x="228600" y="1485900"/>
              <a:ext cx="152400" cy="152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609600" y="1409700"/>
              <a:ext cx="116993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Key Meetings</a:t>
              </a:r>
            </a:p>
          </p:txBody>
        </p:sp>
      </p:grpSp>
      <p:grpSp>
        <p:nvGrpSpPr>
          <p:cNvPr id="3" name="Group 27"/>
          <p:cNvGrpSpPr/>
          <p:nvPr/>
        </p:nvGrpSpPr>
        <p:grpSpPr>
          <a:xfrm>
            <a:off x="228600" y="2247900"/>
            <a:ext cx="1600200" cy="369332"/>
            <a:chOff x="228600" y="2247900"/>
            <a:chExt cx="1600200" cy="369332"/>
          </a:xfrm>
        </p:grpSpPr>
        <p:sp>
          <p:nvSpPr>
            <p:cNvPr id="18" name="Rectangle 17"/>
            <p:cNvSpPr/>
            <p:nvPr/>
          </p:nvSpPr>
          <p:spPr>
            <a:xfrm>
              <a:off x="228600" y="2400300"/>
              <a:ext cx="152400" cy="152400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609600" y="2247900"/>
              <a:ext cx="1219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Key</a:t>
              </a:r>
              <a:r>
                <a:rPr lang="en-US" dirty="0"/>
                <a:t> </a:t>
              </a:r>
              <a:r>
                <a:rPr lang="en-US" sz="1400" dirty="0"/>
                <a:t>Prioritizes</a:t>
              </a:r>
            </a:p>
          </p:txBody>
        </p:sp>
      </p:grpSp>
      <p:graphicFrame>
        <p:nvGraphicFramePr>
          <p:cNvPr id="22" name="Table 21"/>
          <p:cNvGraphicFramePr>
            <a:graphicFrameLocks noGrp="1"/>
          </p:cNvGraphicFramePr>
          <p:nvPr/>
        </p:nvGraphicFramePr>
        <p:xfrm>
          <a:off x="152400" y="3009900"/>
          <a:ext cx="1901952" cy="2458739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9019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9812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54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1987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graphicFrame>
        <p:nvGraphicFramePr>
          <p:cNvPr id="23" name="Table 22"/>
          <p:cNvGraphicFramePr>
            <a:graphicFrameLocks noGrp="1"/>
          </p:cNvGraphicFramePr>
          <p:nvPr/>
        </p:nvGraphicFramePr>
        <p:xfrm>
          <a:off x="152400" y="2705100"/>
          <a:ext cx="1901952" cy="30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19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sz="1400" dirty="0"/>
                        <a:t>NOTES:</a:t>
                      </a:r>
                    </a:p>
                  </a:txBody>
                  <a:tcP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>
          <a:xfrm>
            <a:off x="7315200" y="5372100"/>
            <a:ext cx="1828800" cy="266700"/>
          </a:xfrm>
        </p:spPr>
        <p:txBody>
          <a:bodyPr/>
          <a:lstStyle/>
          <a:p>
            <a:r>
              <a:rPr lang="en-US" sz="1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Template © calendarlabs.com</a:t>
            </a:r>
          </a:p>
        </p:txBody>
      </p:sp>
      <p:grpSp>
        <p:nvGrpSpPr>
          <p:cNvPr id="4" name="Group 28"/>
          <p:cNvGrpSpPr/>
          <p:nvPr/>
        </p:nvGrpSpPr>
        <p:grpSpPr>
          <a:xfrm>
            <a:off x="304800" y="266700"/>
            <a:ext cx="1108033" cy="307777"/>
            <a:chOff x="304800" y="266700"/>
            <a:chExt cx="1108033" cy="307777"/>
          </a:xfrm>
        </p:grpSpPr>
        <p:sp>
          <p:nvSpPr>
            <p:cNvPr id="16" name="Rectangle 15"/>
            <p:cNvSpPr/>
            <p:nvPr/>
          </p:nvSpPr>
          <p:spPr>
            <a:xfrm>
              <a:off x="304800" y="342900"/>
              <a:ext cx="152400" cy="152400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609600" y="266700"/>
              <a:ext cx="80323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Holidays</a:t>
              </a:r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438400" y="800100"/>
          <a:ext cx="6553197" cy="46228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9361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61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61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3617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3617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3617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3617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08000"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SUN</a:t>
                      </a:r>
                    </a:p>
                  </a:txBody>
                  <a:tcPr marT="38100" marB="381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MON</a:t>
                      </a:r>
                    </a:p>
                  </a:txBody>
                  <a:tcPr marT="38100" marB="3810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TUE</a:t>
                      </a:r>
                    </a:p>
                  </a:txBody>
                  <a:tcPr marT="38100" marB="3810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WED</a:t>
                      </a:r>
                    </a:p>
                  </a:txBody>
                  <a:tcPr marT="38100" marB="3810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THU</a:t>
                      </a:r>
                    </a:p>
                  </a:txBody>
                  <a:tcPr marT="38100" marB="3810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FRI</a:t>
                      </a:r>
                    </a:p>
                  </a:txBody>
                  <a:tcPr marT="38100" marB="3810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SAT</a:t>
                      </a:r>
                    </a:p>
                  </a:txBody>
                  <a:tcPr marT="38100" marB="3810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4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5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6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7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r>
                        <a:rPr lang="en-US" sz="1500" dirty="0"/>
                        <a:t>8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9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11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12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13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14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r>
                        <a:rPr lang="en-US" sz="1500" dirty="0"/>
                        <a:t>15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16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17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18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19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20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21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r>
                        <a:rPr lang="en-US" sz="1500" dirty="0"/>
                        <a:t>22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23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24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25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26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27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28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r>
                        <a:rPr lang="en-US" sz="1500" dirty="0"/>
                        <a:t>29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30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2438400" y="237067"/>
          <a:ext cx="6553200" cy="5630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5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63033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SEPTEMBER</a:t>
                      </a:r>
                      <a:r>
                        <a:rPr lang="en-US" sz="2400" b="1" baseline="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400" baseline="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2024</a:t>
                      </a:r>
                      <a:endParaRPr lang="en-US" sz="240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8100" marB="38100" anchor="ctr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12" name="Straight Connector 11"/>
          <p:cNvCxnSpPr/>
          <p:nvPr/>
        </p:nvCxnSpPr>
        <p:spPr>
          <a:xfrm rot="5400000">
            <a:off x="-342106" y="2895600"/>
            <a:ext cx="5257006" cy="79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rot="5400000">
            <a:off x="-419100" y="2895600"/>
            <a:ext cx="525780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2" name="Group 26"/>
          <p:cNvGrpSpPr/>
          <p:nvPr/>
        </p:nvGrpSpPr>
        <p:grpSpPr>
          <a:xfrm>
            <a:off x="228600" y="1409700"/>
            <a:ext cx="1550936" cy="307777"/>
            <a:chOff x="228600" y="1409700"/>
            <a:chExt cx="1550936" cy="307777"/>
          </a:xfrm>
        </p:grpSpPr>
        <p:sp>
          <p:nvSpPr>
            <p:cNvPr id="17" name="Rectangle 16"/>
            <p:cNvSpPr/>
            <p:nvPr/>
          </p:nvSpPr>
          <p:spPr>
            <a:xfrm>
              <a:off x="228600" y="1485900"/>
              <a:ext cx="152400" cy="152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609600" y="1409700"/>
              <a:ext cx="116993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Key Meetings</a:t>
              </a:r>
            </a:p>
          </p:txBody>
        </p:sp>
      </p:grpSp>
      <p:grpSp>
        <p:nvGrpSpPr>
          <p:cNvPr id="3" name="Group 27"/>
          <p:cNvGrpSpPr/>
          <p:nvPr/>
        </p:nvGrpSpPr>
        <p:grpSpPr>
          <a:xfrm>
            <a:off x="228600" y="2247900"/>
            <a:ext cx="1600200" cy="369332"/>
            <a:chOff x="228600" y="2247900"/>
            <a:chExt cx="1600200" cy="369332"/>
          </a:xfrm>
        </p:grpSpPr>
        <p:sp>
          <p:nvSpPr>
            <p:cNvPr id="18" name="Rectangle 17"/>
            <p:cNvSpPr/>
            <p:nvPr/>
          </p:nvSpPr>
          <p:spPr>
            <a:xfrm>
              <a:off x="228600" y="2400300"/>
              <a:ext cx="152400" cy="152400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609600" y="2247900"/>
              <a:ext cx="1219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Key</a:t>
              </a:r>
              <a:r>
                <a:rPr lang="en-US" dirty="0"/>
                <a:t> </a:t>
              </a:r>
              <a:r>
                <a:rPr lang="en-US" sz="1400" dirty="0"/>
                <a:t>Prioritizes</a:t>
              </a:r>
            </a:p>
          </p:txBody>
        </p:sp>
      </p:grpSp>
      <p:graphicFrame>
        <p:nvGraphicFramePr>
          <p:cNvPr id="22" name="Table 21"/>
          <p:cNvGraphicFramePr>
            <a:graphicFrameLocks noGrp="1"/>
          </p:cNvGraphicFramePr>
          <p:nvPr/>
        </p:nvGraphicFramePr>
        <p:xfrm>
          <a:off x="152400" y="3009900"/>
          <a:ext cx="1901952" cy="2458739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9019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9812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54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1987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graphicFrame>
        <p:nvGraphicFramePr>
          <p:cNvPr id="23" name="Table 22"/>
          <p:cNvGraphicFramePr>
            <a:graphicFrameLocks noGrp="1"/>
          </p:cNvGraphicFramePr>
          <p:nvPr/>
        </p:nvGraphicFramePr>
        <p:xfrm>
          <a:off x="152400" y="2705100"/>
          <a:ext cx="1901952" cy="30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19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sz="1400" dirty="0"/>
                        <a:t>NOTES:</a:t>
                      </a:r>
                    </a:p>
                  </a:txBody>
                  <a:tcP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>
          <a:xfrm>
            <a:off x="7315200" y="5372100"/>
            <a:ext cx="1828800" cy="266700"/>
          </a:xfrm>
        </p:spPr>
        <p:txBody>
          <a:bodyPr/>
          <a:lstStyle/>
          <a:p>
            <a:r>
              <a:rPr lang="en-US" sz="1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Template © calendarlabs.com</a:t>
            </a:r>
          </a:p>
        </p:txBody>
      </p:sp>
      <p:grpSp>
        <p:nvGrpSpPr>
          <p:cNvPr id="4" name="Group 28"/>
          <p:cNvGrpSpPr/>
          <p:nvPr/>
        </p:nvGrpSpPr>
        <p:grpSpPr>
          <a:xfrm>
            <a:off x="304800" y="266700"/>
            <a:ext cx="1108033" cy="307777"/>
            <a:chOff x="304800" y="266700"/>
            <a:chExt cx="1108033" cy="307777"/>
          </a:xfrm>
        </p:grpSpPr>
        <p:sp>
          <p:nvSpPr>
            <p:cNvPr id="16" name="Rectangle 15"/>
            <p:cNvSpPr/>
            <p:nvPr/>
          </p:nvSpPr>
          <p:spPr>
            <a:xfrm>
              <a:off x="304800" y="342900"/>
              <a:ext cx="152400" cy="152400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609600" y="266700"/>
              <a:ext cx="80323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Holidays</a:t>
              </a:r>
            </a:p>
          </p:txBody>
        </p:sp>
      </p:grpSp>
      <p:sp>
        <p:nvSpPr>
          <p:cNvPr id="25" name="Rectangle 24"/>
          <p:cNvSpPr/>
          <p:nvPr/>
        </p:nvSpPr>
        <p:spPr>
          <a:xfrm>
            <a:off x="457200" y="571500"/>
            <a:ext cx="104099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/>
              <a:t>02: </a:t>
            </a:r>
            <a:r>
              <a:rPr lang="en-US" sz="1200" dirty="0">
                <a:solidFill>
                  <a:schemeClr val="dk1"/>
                </a:solidFill>
              </a:rPr>
              <a:t>Labor Day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1442</TotalTime>
  <Words>684</Words>
  <Application>Microsoft Office PowerPoint</Application>
  <PresentationFormat>On-screen Show (16:10)</PresentationFormat>
  <Paragraphs>538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2024 PowerPoint Monthly Calendar - Calendarlabs.com</dc:title>
  <dc:subject>2024 PowerPoint Monthly Calendar - Calendarlabs.com</dc:subject>
  <dc:creator>CalendarLabs.com</dc:creator>
  <cp:keywords>Monthly Calendar; Calendarlabs.com</cp:keywords>
  <dc:description>All Rights Reserved. Copyright © 2024 CalendarLabs.com. Do not distribute or sale without written permission.</dc:description>
  <cp:lastModifiedBy>Dell</cp:lastModifiedBy>
  <cp:revision>66</cp:revision>
  <dcterms:created xsi:type="dcterms:W3CDTF">2020-12-11T07:31:15Z</dcterms:created>
  <dcterms:modified xsi:type="dcterms:W3CDTF">2023-06-24T07:06:17Z</dcterms:modified>
  <cp:category>Monthly Calendar;Calendarlabs.com</cp:category>
</cp:coreProperties>
</file>