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0" r:id="rId4"/>
    <p:sldId id="259" r:id="rId5"/>
    <p:sldId id="258" r:id="rId6"/>
    <p:sldId id="257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2BC42-198D-4694-B851-9DC22117F4A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BF6BD-3E89-450C-BC81-5D0D45B97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4B5A-3CDB-4836-9673-5B5B0EE52703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C9BA9-F57D-4B0C-8380-891CC17405E1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DB25-A104-4B96-9B08-7330544FFE13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CA4E-0A66-47DE-9742-EAEB18D248ED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8F94-0682-4E1A-88C9-7D3058A84B8C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86EC-5F5B-4232-B956-45991380F7D3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807F-D71A-4AAF-8CF5-784C073AF7DF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6D31-D0DA-41CD-8B61-88020FE16E8A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FFC7A-4AB0-4986-A0A2-867798CB450A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FE04-D2EF-450B-AE16-428C0C24C824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464D8-A52B-4D7B-AC59-E4D0A962FBA0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232DD-A46B-463A-85D8-2698AA8D1DE0}" type="datetime1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748C5-6F1B-42D7-8EDC-C7A52E921B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138965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January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22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23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24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JAN 01: New Year’s Day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JAN 18: ML King Day</a:t>
                      </a: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19102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 err="1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OCTOBer</a:t>
                      </a:r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55075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OCT</a:t>
                      </a:r>
                      <a:r>
                        <a:rPr lang="en-US" sz="1200" baseline="0" dirty="0">
                          <a:latin typeface="Bookman Old Style" pitchFamily="18" charset="0"/>
                        </a:rPr>
                        <a:t> 11: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Columbus Day</a:t>
                      </a:r>
                    </a:p>
                    <a:p>
                      <a:endParaRPr lang="en-US" sz="1200" baseline="0" dirty="0"/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905654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NOVEMBER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NOV 11: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Veterans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NOV 25: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Thanksgiving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929050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DECEMBER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545957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DEC 24</a:t>
                      </a:r>
                      <a:r>
                        <a:rPr lang="en-US" sz="1200" baseline="0" dirty="0">
                          <a:latin typeface="Bookman Old Style" pitchFamily="18" charset="0"/>
                        </a:rPr>
                        <a:t>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Christmas Holiday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ookman Old Style" pitchFamily="18" charset="0"/>
                        </a:rPr>
                        <a:t>DEC 25</a:t>
                      </a:r>
                      <a:r>
                        <a:rPr lang="en-US" sz="1200" baseline="0" dirty="0">
                          <a:latin typeface="Bookman Old Style" pitchFamily="18" charset="0"/>
                        </a:rPr>
                        <a:t>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Christmas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ookman Old Style" pitchFamily="18" charset="0"/>
                        </a:rPr>
                        <a:t>DEC 31</a:t>
                      </a:r>
                      <a:r>
                        <a:rPr lang="en-US" sz="1200" baseline="0" dirty="0">
                          <a:latin typeface="Bookman Old Style" pitchFamily="18" charset="0"/>
                        </a:rPr>
                        <a:t>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New Year’s Day Holiday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  <a:p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382841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February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578660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FEB 15:  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Presidents'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4255901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MARCH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202098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400" dirty="0">
                          <a:latin typeface="Bookman Old Style" pitchFamily="18" charset="0"/>
                        </a:rPr>
                        <a:t>MAR</a:t>
                      </a:r>
                      <a:r>
                        <a:rPr lang="en-US" sz="14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en-US" sz="1400" dirty="0">
                          <a:latin typeface="Bookman Old Style" pitchFamily="18" charset="0"/>
                        </a:rPr>
                        <a:t>26: </a:t>
                      </a: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Good Friday</a:t>
                      </a:r>
                      <a:endParaRPr lang="en-US" sz="1400" dirty="0">
                        <a:latin typeface="Bookman Old Style" pitchFamily="18" charset="0"/>
                      </a:endParaRPr>
                    </a:p>
                    <a:p>
                      <a:r>
                        <a:rPr lang="en-US" sz="1400" dirty="0">
                          <a:latin typeface="Bookman Old Style" pitchFamily="18" charset="0"/>
                        </a:rPr>
                        <a:t>MAR</a:t>
                      </a:r>
                      <a:r>
                        <a:rPr lang="en-US" sz="1400" baseline="0" dirty="0">
                          <a:latin typeface="Bookman Old Style" pitchFamily="18" charset="0"/>
                        </a:rPr>
                        <a:t> 28: </a:t>
                      </a:r>
                      <a:r>
                        <a:rPr lang="en-US" sz="14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Easter Sunday</a:t>
                      </a:r>
                      <a:endParaRPr lang="en-US" sz="1400" baseline="0" dirty="0">
                        <a:latin typeface="Bookman Old Style" pitchFamily="18" charset="0"/>
                      </a:endParaRPr>
                    </a:p>
                    <a:p>
                      <a:endParaRPr lang="en-US" sz="1400" u="sng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55793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APRIL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313427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8690056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i="0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MAY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916861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MAY 31: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Memorial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461527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JUNE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279568"/>
              </p:ext>
            </p:extLst>
          </p:nvPr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JUN 18</a:t>
                      </a:r>
                      <a:r>
                        <a:rPr lang="en-US" sz="1200" u="none" baseline="0" dirty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: </a:t>
                      </a:r>
                      <a:r>
                        <a:rPr lang="en-IN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Juneteenth Holiday</a:t>
                      </a:r>
                      <a:endParaRPr lang="en-US" sz="1200" b="0" i="0" u="none" strike="noStrike" kern="1200" dirty="0">
                        <a:solidFill>
                          <a:schemeClr val="dk1"/>
                        </a:solidFill>
                        <a:latin typeface="Bookman Old Style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JUN 19</a:t>
                      </a:r>
                      <a:r>
                        <a:rPr lang="en-US" sz="1200" u="none" baseline="0" dirty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: </a:t>
                      </a:r>
                      <a:r>
                        <a:rPr lang="en-IN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Juneteenth</a:t>
                      </a:r>
                      <a:endParaRPr lang="en-US" sz="1200" u="none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706756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JULY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JUL 04: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Independence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JUL</a:t>
                      </a:r>
                      <a:r>
                        <a:rPr lang="en-US" sz="12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en-US" sz="1200" dirty="0">
                          <a:latin typeface="Bookman Old Style" pitchFamily="18" charset="0"/>
                        </a:rPr>
                        <a:t>05: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Independence Day Holiday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431615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AUGUST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5">
            <a:extLst>
              <a:ext uri="{FF2B5EF4-FFF2-40B4-BE49-F238E27FC236}">
                <a16:creationId xmlns:a16="http://schemas.microsoft.com/office/drawing/2014/main" id="{C63B7656-5EB5-4C42-AAA1-EDCA7FAF5C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4837747"/>
              </p:ext>
            </p:extLst>
          </p:nvPr>
        </p:nvGraphicFramePr>
        <p:xfrm>
          <a:off x="381000" y="304800"/>
          <a:ext cx="8405306" cy="4572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758">
                  <a:extLst>
                    <a:ext uri="{9D8B030D-6E8A-4147-A177-3AD203B41FA5}">
                      <a16:colId xmlns:a16="http://schemas.microsoft.com/office/drawing/2014/main" val="363544037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000471623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518237322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400861865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2916297257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1500572961"/>
                    </a:ext>
                  </a:extLst>
                </a:gridCol>
                <a:gridCol w="1200758">
                  <a:extLst>
                    <a:ext uri="{9D8B030D-6E8A-4147-A177-3AD203B41FA5}">
                      <a16:colId xmlns:a16="http://schemas.microsoft.com/office/drawing/2014/main" val="303021195"/>
                    </a:ext>
                  </a:extLst>
                </a:gridCol>
              </a:tblGrid>
              <a:tr h="65314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900" b="1" u="none" strike="noStrike" cap="all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</a:rPr>
                        <a:t>SEPTEMBER 2027</a:t>
                      </a:r>
                      <a:endParaRPr lang="en-US" sz="2600" b="1" i="0" u="none" strike="noStrike" cap="all" baseline="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48078" marB="48078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394740083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Sunday</a:t>
                      </a:r>
                      <a:endParaRPr lang="en-US" sz="1500" b="1" i="0" u="none" strike="noStrike" dirty="0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  <a:latin typeface="Bookman Old Style" pitchFamily="18" charset="0"/>
                        </a:rPr>
                        <a:t>Monday</a:t>
                      </a:r>
                      <a:endParaRPr lang="en-US" sz="15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Tuesday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Wednesday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Thursday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Friday</a:t>
                      </a:r>
                      <a:endParaRPr lang="en-US" sz="15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>
                          <a:effectLst/>
                          <a:latin typeface="Bookman Old Style" pitchFamily="18" charset="0"/>
                        </a:rPr>
                        <a:t>Saturday</a:t>
                      </a:r>
                      <a:endParaRPr lang="en-US" sz="1500" b="1" i="0" u="none" strike="noStrike">
                        <a:solidFill>
                          <a:schemeClr val="accent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90147" marR="0" marT="0" marB="0" anchor="ctr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63517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61001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29423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17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9598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21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23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24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79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kern="1200" dirty="0">
                          <a:solidFill>
                            <a:srgbClr val="C00000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27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29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ookman Old Style" pitchFamily="18" charset="0"/>
                        </a:rPr>
                        <a:t>30</a:t>
                      </a: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Bookman Old Style" pitchFamily="18" charset="0"/>
                      </a:endParaRPr>
                    </a:p>
                  </a:txBody>
                  <a:tcPr marT="38100" marB="38100">
                    <a:lnL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67475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01782" y="5153891"/>
          <a:ext cx="8395854" cy="1080654"/>
        </p:xfrm>
        <a:graphic>
          <a:graphicData uri="http://schemas.openxmlformats.org/drawingml/2006/table">
            <a:tbl>
              <a:tblPr/>
              <a:tblGrid>
                <a:gridCol w="839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654">
                <a:tc>
                  <a:txBody>
                    <a:bodyPr/>
                    <a:lstStyle/>
                    <a:p>
                      <a:r>
                        <a:rPr lang="en-US" sz="1400" u="sng" dirty="0">
                          <a:latin typeface="Bookman Old Style" pitchFamily="18" charset="0"/>
                        </a:rPr>
                        <a:t>NOTES:</a:t>
                      </a:r>
                    </a:p>
                    <a:p>
                      <a:r>
                        <a:rPr lang="en-US" sz="1200" dirty="0">
                          <a:latin typeface="Bookman Old Style" pitchFamily="18" charset="0"/>
                        </a:rPr>
                        <a:t>SEP 06: 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Labor Day</a:t>
                      </a:r>
                      <a:endParaRPr lang="en-US" sz="1200" dirty="0">
                        <a:latin typeface="Bookman Old Style" pitchFamily="18" charset="0"/>
                      </a:endParaRPr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7200" y="6324600"/>
            <a:ext cx="4572000" cy="261610"/>
            <a:chOff x="381000" y="6443990"/>
            <a:chExt cx="4572000" cy="261610"/>
          </a:xfrm>
        </p:grpSpPr>
        <p:sp>
          <p:nvSpPr>
            <p:cNvPr id="16" name="Rectangle: Rounded Corners 29">
              <a:extLst>
                <a:ext uri="{FF2B5EF4-FFF2-40B4-BE49-F238E27FC236}">
                  <a16:creationId xmlns:a16="http://schemas.microsoft.com/office/drawing/2014/main" id="{97B81C7F-9B11-420E-A200-E3D08B448F8B}"/>
                </a:ext>
              </a:extLst>
            </p:cNvPr>
            <p:cNvSpPr/>
            <p:nvPr/>
          </p:nvSpPr>
          <p:spPr>
            <a:xfrm>
              <a:off x="3810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7" name="Rectangle: Rounded Corners 28">
              <a:extLst>
                <a:ext uri="{FF2B5EF4-FFF2-40B4-BE49-F238E27FC236}">
                  <a16:creationId xmlns:a16="http://schemas.microsoft.com/office/drawing/2014/main" id="{C63C5DD7-9796-4474-94B6-5EE05F8DE46E}"/>
                </a:ext>
              </a:extLst>
            </p:cNvPr>
            <p:cNvSpPr/>
            <p:nvPr/>
          </p:nvSpPr>
          <p:spPr>
            <a:xfrm>
              <a:off x="1981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8" name="Rectangle: Rounded Corners 27">
              <a:extLst>
                <a:ext uri="{FF2B5EF4-FFF2-40B4-BE49-F238E27FC236}">
                  <a16:creationId xmlns:a16="http://schemas.microsoft.com/office/drawing/2014/main" id="{FD74C944-539D-49CA-B7AE-F6E8CB8F7183}"/>
                </a:ext>
              </a:extLst>
            </p:cNvPr>
            <p:cNvSpPr/>
            <p:nvPr/>
          </p:nvSpPr>
          <p:spPr>
            <a:xfrm>
              <a:off x="3505200" y="6477000"/>
              <a:ext cx="530049" cy="203314"/>
            </a:xfrm>
            <a:prstGeom prst="roundRect">
              <a:avLst>
                <a:gd name="adj" fmla="val 232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>
              <a:normAutofit/>
            </a:bodyPr>
            <a:lstStyle/>
            <a:p>
              <a:pPr algn="ctr"/>
              <a:endParaRPr lang="en-US" sz="825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90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38600" y="6443990"/>
              <a:ext cx="914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Event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388416"/>
            <a:ext cx="1136072" cy="2042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622</Words>
  <Application>Microsoft Office PowerPoint</Application>
  <PresentationFormat>On-screen Show (4:3)</PresentationFormat>
  <Paragraphs>526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Bookman Old Style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 point Calendar - Calendarlabs.com</dc:title>
  <dc:subject>2027 power point Calendar - Calendarlabs.com</dc:subject>
  <dc:creator>CalendarLabs.com</dc:creator>
  <cp:keywords>Monthly Calendar; Calendarlabs.com</cp:keywords>
  <dc:description>All Rights Reserved. Copyright © CalendarLabs.com. Do not distribute or sale without written permission.</dc:description>
  <cp:lastModifiedBy>Dell</cp:lastModifiedBy>
  <cp:revision>20</cp:revision>
  <dcterms:created xsi:type="dcterms:W3CDTF">2020-12-11T13:55:14Z</dcterms:created>
  <dcterms:modified xsi:type="dcterms:W3CDTF">2024-05-28T12:12:16Z</dcterms:modified>
  <cp:category>Monthly Calendar;Calendarlabs.com</cp:category>
</cp:coreProperties>
</file>