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626C"/>
    <a:srgbClr val="2F9D51"/>
    <a:srgbClr val="389393"/>
    <a:srgbClr val="F5A25D"/>
    <a:srgbClr val="F05454"/>
    <a:srgbClr val="CE6262"/>
    <a:srgbClr val="AF2D2D"/>
    <a:srgbClr val="D9B07E"/>
    <a:srgbClr val="FFBA93"/>
    <a:srgbClr val="FF8E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0783FB-BF0C-4ACE-A6DE-667441165AB1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877008-C070-4C57-BA34-66206CA2178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877008-C070-4C57-BA34-66206CA2178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56226-5EE5-4FF0-B4C7-CD49F82D2E90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F024A-0CBD-4D1D-A099-87408BE21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56226-5EE5-4FF0-B4C7-CD49F82D2E90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F024A-0CBD-4D1D-A099-87408BE21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56226-5EE5-4FF0-B4C7-CD49F82D2E90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F024A-0CBD-4D1D-A099-87408BE21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56226-5EE5-4FF0-B4C7-CD49F82D2E90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F024A-0CBD-4D1D-A099-87408BE21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56226-5EE5-4FF0-B4C7-CD49F82D2E90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F024A-0CBD-4D1D-A099-87408BE21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56226-5EE5-4FF0-B4C7-CD49F82D2E90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F024A-0CBD-4D1D-A099-87408BE21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56226-5EE5-4FF0-B4C7-CD49F82D2E90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F024A-0CBD-4D1D-A099-87408BE21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56226-5EE5-4FF0-B4C7-CD49F82D2E90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F024A-0CBD-4D1D-A099-87408BE21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56226-5EE5-4FF0-B4C7-CD49F82D2E90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F024A-0CBD-4D1D-A099-87408BE21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56226-5EE5-4FF0-B4C7-CD49F82D2E90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F024A-0CBD-4D1D-A099-87408BE21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56226-5EE5-4FF0-B4C7-CD49F82D2E90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F024A-0CBD-4D1D-A099-87408BE21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56226-5EE5-4FF0-B4C7-CD49F82D2E90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F024A-0CBD-4D1D-A099-87408BE21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C499B660-44BD-4145-B736-9DBF83BB42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8557140"/>
              </p:ext>
            </p:extLst>
          </p:nvPr>
        </p:nvGraphicFramePr>
        <p:xfrm>
          <a:off x="531171" y="838200"/>
          <a:ext cx="1913919" cy="1363980"/>
        </p:xfrm>
        <a:graphic>
          <a:graphicData uri="http://schemas.openxmlformats.org/drawingml/2006/table">
            <a:tbl>
              <a:tblPr firstRow="1" bandRow="1">
                <a:solidFill>
                  <a:srgbClr val="FBE7C6">
                    <a:alpha val="50196"/>
                  </a:srgbClr>
                </a:solidFill>
                <a:tableStyleId>{5C22544A-7EE6-4342-B048-85BDC9FD1C3A}</a:tableStyleId>
              </a:tblPr>
              <a:tblGrid>
                <a:gridCol w="273417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28600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cap="all" baseline="0" dirty="0">
                          <a:effectLst/>
                        </a:rPr>
                        <a:t>January</a:t>
                      </a:r>
                      <a:endParaRPr lang="en-US" sz="1100" b="0" i="0" u="none" strike="noStrike" cap="all" baseline="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34290" marB="3429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E7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Su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Mo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Tu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We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Th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Fr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Sa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29 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30 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1757991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862B9CCC-527F-4D57-B9C1-B25A215FBB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1820887"/>
              </p:ext>
            </p:extLst>
          </p:nvPr>
        </p:nvGraphicFramePr>
        <p:xfrm>
          <a:off x="531172" y="2406365"/>
          <a:ext cx="1913919" cy="13639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3417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28600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cap="all" baseline="0" dirty="0">
                          <a:effectLst/>
                        </a:rPr>
                        <a:t>May</a:t>
                      </a:r>
                      <a:endParaRPr lang="en-US" sz="1100" b="0" i="0" u="none" strike="noStrike" cap="all" baseline="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34290" marB="3429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34E5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Su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Mo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Tu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We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Th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Fr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Sa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30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31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6558716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876A49C1-8016-4B64-AF93-C869465A3C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29663"/>
              </p:ext>
            </p:extLst>
          </p:nvPr>
        </p:nvGraphicFramePr>
        <p:xfrm>
          <a:off x="531172" y="3962400"/>
          <a:ext cx="1913919" cy="13639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73417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28600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cap="all" baseline="0" dirty="0">
                          <a:effectLst/>
                        </a:rPr>
                        <a:t>September</a:t>
                      </a:r>
                      <a:endParaRPr lang="en-US" sz="1100" b="1" i="0" u="none" strike="noStrike" cap="all" baseline="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34290" marB="3429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E626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Su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Mo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Tu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We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Th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Fr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Sa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4233066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C7889870-82F6-41EA-90B8-0409F8898C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0855763"/>
              </p:ext>
            </p:extLst>
          </p:nvPr>
        </p:nvGraphicFramePr>
        <p:xfrm>
          <a:off x="4724400" y="838200"/>
          <a:ext cx="1913919" cy="13639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3417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28600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cap="all" baseline="0" dirty="0">
                          <a:effectLst/>
                        </a:rPr>
                        <a:t>March</a:t>
                      </a:r>
                      <a:endParaRPr lang="en-US" sz="1100" b="0" i="0" u="none" strike="noStrike" cap="all" baseline="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34290" marB="3429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F5F8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Su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Mo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Tu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We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Th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Fr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Sa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4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5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6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7</a:t>
                      </a:r>
                      <a:endParaRPr lang="en-US" sz="105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11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12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13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14</a:t>
                      </a:r>
                      <a:endParaRPr lang="en-US" sz="105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18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19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20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21</a:t>
                      </a:r>
                      <a:endParaRPr lang="en-US" sz="105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25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26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27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28</a:t>
                      </a:r>
                      <a:endParaRPr lang="en-US" sz="105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29 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30 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00BA6860-7FE2-4D79-A3DC-5E028B4398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7452041"/>
              </p:ext>
            </p:extLst>
          </p:nvPr>
        </p:nvGraphicFramePr>
        <p:xfrm>
          <a:off x="4724400" y="2406365"/>
          <a:ext cx="1913919" cy="13639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3417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28600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cap="all" baseline="0" dirty="0">
                          <a:effectLst/>
                        </a:rPr>
                        <a:t>July</a:t>
                      </a:r>
                      <a:endParaRPr lang="en-US" sz="1100" b="1" i="0" u="none" strike="noStrike" cap="all" baseline="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34290" marB="3429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545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Su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Mo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Tu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We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Th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Fr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Sa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n-US" sz="105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31 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851011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215072D2-2772-4DD4-8EB7-6F0A2DD525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1380575"/>
              </p:ext>
            </p:extLst>
          </p:nvPr>
        </p:nvGraphicFramePr>
        <p:xfrm>
          <a:off x="4724400" y="3962400"/>
          <a:ext cx="1913919" cy="1363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417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28600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cap="all" baseline="0" dirty="0">
                          <a:effectLst/>
                          <a:latin typeface="Calibri" panose="020F0502020204030204" pitchFamily="34" charset="0"/>
                        </a:rPr>
                        <a:t>November</a:t>
                      </a:r>
                    </a:p>
                  </a:txBody>
                  <a:tcPr marL="64294" marR="0" marT="34290" marB="3429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8939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Su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Mo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Tu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We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Th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Fr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Sa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30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0559668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FD38C43C-76D5-49FC-B8C4-52C0F1C1A8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7531597"/>
              </p:ext>
            </p:extLst>
          </p:nvPr>
        </p:nvGraphicFramePr>
        <p:xfrm>
          <a:off x="2627785" y="838199"/>
          <a:ext cx="1913919" cy="13639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3417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2670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cap="all" baseline="0" dirty="0">
                          <a:effectLst/>
                        </a:rPr>
                        <a:t>February</a:t>
                      </a:r>
                      <a:endParaRPr lang="en-US" sz="1100" b="0" i="0" u="none" strike="noStrike" cap="all" baseline="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34290" marB="3429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A9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608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Su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Mo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Tu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We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Th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Fr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Sa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5357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4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5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6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5357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7</a:t>
                      </a:r>
                      <a:endParaRPr lang="en-US" sz="105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11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12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13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5357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14</a:t>
                      </a:r>
                      <a:endParaRPr lang="en-US" sz="105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18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19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20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5357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21</a:t>
                      </a:r>
                      <a:endParaRPr lang="en-US" sz="105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25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26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27</a:t>
                      </a:r>
                      <a:endParaRPr lang="en-US" sz="1050" b="0" i="0" u="none" strike="noStrike" dirty="0">
                        <a:solidFill>
                          <a:srgbClr val="48555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5357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effectLst/>
                        </a:rPr>
                        <a:t>28</a:t>
                      </a:r>
                      <a:endParaRPr lang="en-US" sz="1050" b="0" i="0" u="none" strike="noStrike" dirty="0">
                        <a:solidFill>
                          <a:srgbClr val="2980B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53575"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9914950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DA6633C6-31FA-4FCF-8F34-20B8A2FF47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9689597"/>
              </p:ext>
            </p:extLst>
          </p:nvPr>
        </p:nvGraphicFramePr>
        <p:xfrm>
          <a:off x="2627785" y="2406365"/>
          <a:ext cx="1913919" cy="1356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417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28600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cap="all" baseline="0" dirty="0">
                          <a:effectLst/>
                          <a:latin typeface="Calibri" panose="020F0502020204030204" pitchFamily="34" charset="0"/>
                        </a:rPr>
                        <a:t>June</a:t>
                      </a:r>
                    </a:p>
                  </a:txBody>
                  <a:tcPr marL="64294" marR="0" marT="34290" marB="3429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Su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Mo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Tu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We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Th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Fr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Sa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n-US" sz="105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n-US" sz="105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5395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2763000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79461E80-F15C-40B1-AADF-CB5BFC8855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471066"/>
              </p:ext>
            </p:extLst>
          </p:nvPr>
        </p:nvGraphicFramePr>
        <p:xfrm>
          <a:off x="2627785" y="3962400"/>
          <a:ext cx="1913919" cy="13639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3417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28600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cap="all" baseline="0" dirty="0">
                          <a:effectLst/>
                        </a:rPr>
                        <a:t>October</a:t>
                      </a:r>
                      <a:endParaRPr lang="en-US" sz="1100" b="1" i="0" u="none" strike="noStrike" cap="all" baseline="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34290" marB="3429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A25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Su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Mo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Tu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We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Th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Fr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Sa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29 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30 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2547182"/>
                  </a:ext>
                </a:extLst>
              </a:tr>
            </a:tbl>
          </a:graphicData>
        </a:graphic>
      </p:graphicFrame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C9D03DEA-E112-467E-9277-DA02034143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0061183"/>
              </p:ext>
            </p:extLst>
          </p:nvPr>
        </p:nvGraphicFramePr>
        <p:xfrm>
          <a:off x="6821014" y="838200"/>
          <a:ext cx="1913919" cy="13639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73417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28600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cap="all" baseline="0" dirty="0">
                          <a:effectLst/>
                        </a:rPr>
                        <a:t>April</a:t>
                      </a:r>
                      <a:endParaRPr lang="en-US" sz="1100" b="0" i="0" u="none" strike="noStrike" cap="all" baseline="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34290" marB="3429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63D7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Su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Mo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Tu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We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Th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Fr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Sa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n-US" sz="105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1389579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60EA4156-BF25-4089-896F-F5D64FE425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7074876"/>
              </p:ext>
            </p:extLst>
          </p:nvPr>
        </p:nvGraphicFramePr>
        <p:xfrm>
          <a:off x="6821014" y="2406365"/>
          <a:ext cx="1913919" cy="13639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3417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28600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cap="all" baseline="0" dirty="0">
                          <a:effectLst/>
                        </a:rPr>
                        <a:t>August</a:t>
                      </a:r>
                      <a:endParaRPr lang="en-US" sz="1100" b="1" i="0" u="none" strike="noStrike" cap="all" baseline="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34290" marB="3429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F2D2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Su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Mo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Tu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We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Th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Fr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Sa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851011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3ED30AF0-52D1-448B-BFDC-FD8688CFFD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5518262"/>
              </p:ext>
            </p:extLst>
          </p:nvPr>
        </p:nvGraphicFramePr>
        <p:xfrm>
          <a:off x="6821014" y="3962400"/>
          <a:ext cx="1913919" cy="13639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3417">
                  <a:extLst>
                    <a:ext uri="{9D8B030D-6E8A-4147-A177-3AD203B41FA5}">
                      <a16:colId xmlns:a16="http://schemas.microsoft.com/office/drawing/2014/main" val="852127212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4114697699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2938782546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3409590460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1754040478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1799877051"/>
                    </a:ext>
                  </a:extLst>
                </a:gridCol>
                <a:gridCol w="273417">
                  <a:extLst>
                    <a:ext uri="{9D8B030D-6E8A-4147-A177-3AD203B41FA5}">
                      <a16:colId xmlns:a16="http://schemas.microsoft.com/office/drawing/2014/main" val="3154827864"/>
                    </a:ext>
                  </a:extLst>
                </a:gridCol>
              </a:tblGrid>
              <a:tr h="228600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cap="all" baseline="0" dirty="0">
                          <a:solidFill>
                            <a:schemeClr val="bg1"/>
                          </a:solidFill>
                          <a:effectLst/>
                        </a:rPr>
                        <a:t>December</a:t>
                      </a:r>
                      <a:endParaRPr lang="en-US" sz="1100" b="1" i="0" u="none" strike="noStrike" cap="all" baseline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34290" marB="3429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4626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0" marT="0" marB="0" anchor="ctr"/>
                </a:tc>
                <a:extLst>
                  <a:ext uri="{0D108BD9-81ED-4DB2-BD59-A6C34878D82A}">
                    <a16:rowId xmlns:a16="http://schemas.microsoft.com/office/drawing/2014/main" val="216774404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Su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Mo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Tu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We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Th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Fr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Sa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247368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548140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287935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669266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992716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u="none" strike="noStrike" dirty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012774"/>
                  </a:ext>
                </a:extLst>
              </a:tr>
              <a:tr h="125730"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4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0559668"/>
                  </a:ext>
                </a:extLst>
              </a:tr>
            </a:tbl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2895600" y="68759"/>
            <a:ext cx="383560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latin typeface="Calibri Light" pitchFamily="34" charset="0"/>
                <a:ea typeface="Adobe Fan Heiti Std B" pitchFamily="34" charset="-128"/>
                <a:cs typeface="Calibri Light" pitchFamily="34" charset="0"/>
              </a:rPr>
              <a:t>2027 CALENDAR</a:t>
            </a:r>
          </a:p>
        </p:txBody>
      </p:sp>
      <p:graphicFrame>
        <p:nvGraphicFramePr>
          <p:cNvPr id="32" name="Table 31"/>
          <p:cNvGraphicFramePr>
            <a:graphicFrameLocks noGrp="1"/>
          </p:cNvGraphicFramePr>
          <p:nvPr/>
        </p:nvGraphicFramePr>
        <p:xfrm>
          <a:off x="415636" y="5410201"/>
          <a:ext cx="8368146" cy="1143000"/>
        </p:xfrm>
        <a:graphic>
          <a:graphicData uri="http://schemas.openxmlformats.org/drawingml/2006/table">
            <a:tbl>
              <a:tblPr/>
              <a:tblGrid>
                <a:gridCol w="83681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4300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mpd="sng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1926282"/>
              </p:ext>
            </p:extLst>
          </p:nvPr>
        </p:nvGraphicFramePr>
        <p:xfrm>
          <a:off x="415636" y="5417822"/>
          <a:ext cx="8312728" cy="1402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18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12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962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88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74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21806">
                <a:tc>
                  <a:txBody>
                    <a:bodyPr/>
                    <a:lstStyle/>
                    <a:p>
                      <a:pPr algn="l"/>
                      <a:r>
                        <a:rPr lang="en-US" sz="1000" dirty="0"/>
                        <a:t>Jan</a:t>
                      </a:r>
                      <a:r>
                        <a:rPr lang="en-US" sz="1000" baseline="0" dirty="0"/>
                        <a:t> 01:  </a:t>
                      </a:r>
                      <a:r>
                        <a:rPr lang="en-IN" sz="1000" u="non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New Year's Day</a:t>
                      </a:r>
                      <a:endParaRPr lang="en-US" sz="1000" u="non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Mar 28:  Easter Sunday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Jull</a:t>
                      </a:r>
                      <a:r>
                        <a:rPr lang="en-US" sz="1000" baseline="0" dirty="0"/>
                        <a:t> 04:   Independence Day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Nov 11:  Veteran’s 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Dec 31: New Year’s Day Holiday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7457">
                <a:tc>
                  <a:txBody>
                    <a:bodyPr/>
                    <a:lstStyle/>
                    <a:p>
                      <a:pPr algn="l"/>
                      <a:r>
                        <a:rPr lang="en-US" sz="1000" dirty="0"/>
                        <a:t>Jan 18:</a:t>
                      </a:r>
                      <a:r>
                        <a:rPr lang="en-US" sz="1000" baseline="0" dirty="0"/>
                        <a:t>  ML King Day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May 31: Memorial</a:t>
                      </a:r>
                      <a:r>
                        <a:rPr lang="en-US" sz="1000" baseline="0" dirty="0"/>
                        <a:t> Day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Jul 05:   Independence Day Holiday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Nov 25:  Thanksgiving 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74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Feb 15: Presidents 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Jun 18: Juneteenth Holiday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Sep 06:  Labor 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Dec 24: Christmas Holiday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959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Mar 26:  Good Friday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Jun 19:  Juneteenth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Oct 11:  Columbus 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Dec 25:  Christmas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6245" y="6601800"/>
            <a:ext cx="1001378" cy="180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</TotalTime>
  <Words>549</Words>
  <Application>Microsoft Office PowerPoint</Application>
  <PresentationFormat>On-screen Show (4:3)</PresentationFormat>
  <Paragraphs>542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Fan Heiti Std B</vt:lpstr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2027 PowerPoint Yearly Calendar- CalendarLabs.com</dc:title>
  <dc:subject>2027 PowerPoint Yearly Calendar- CalendarLabs.com</dc:subject>
  <dc:creator>CalendarLabs.com</dc:creator>
  <cp:keywords>Calendar; CalendarLabs.com</cp:keywords>
  <dc:description>All Rights Reserved. Copyright © CalendarLabs.com. Do not distribute or sale without written permission.</dc:description>
  <cp:lastModifiedBy>Dell</cp:lastModifiedBy>
  <cp:revision>51</cp:revision>
  <dcterms:created xsi:type="dcterms:W3CDTF">2020-12-11T11:41:49Z</dcterms:created>
  <dcterms:modified xsi:type="dcterms:W3CDTF">2024-05-28T12:31:28Z</dcterms:modified>
  <cp:category>Calendar;CalendarLabs.com</cp:category>
</cp:coreProperties>
</file>